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57" r:id="rId3"/>
    <p:sldId id="258" r:id="rId4"/>
    <p:sldId id="259" r:id="rId5"/>
    <p:sldId id="276" r:id="rId6"/>
    <p:sldId id="260" r:id="rId7"/>
    <p:sldId id="261" r:id="rId8"/>
    <p:sldId id="262" r:id="rId9"/>
    <p:sldId id="263" r:id="rId10"/>
    <p:sldId id="277" r:id="rId11"/>
    <p:sldId id="264" r:id="rId12"/>
    <p:sldId id="273" r:id="rId13"/>
    <p:sldId id="272" r:id="rId14"/>
    <p:sldId id="271" r:id="rId15"/>
    <p:sldId id="274" r:id="rId16"/>
    <p:sldId id="266" r:id="rId17"/>
    <p:sldId id="267" r:id="rId18"/>
    <p:sldId id="268" r:id="rId19"/>
    <p:sldId id="278" r:id="rId20"/>
    <p:sldId id="279" r:id="rId21"/>
    <p:sldId id="280" r:id="rId22"/>
    <p:sldId id="281" r:id="rId23"/>
    <p:sldId id="284" r:id="rId24"/>
    <p:sldId id="282" r:id="rId25"/>
    <p:sldId id="283" r:id="rId26"/>
    <p:sldId id="287" r:id="rId27"/>
    <p:sldId id="285" r:id="rId28"/>
    <p:sldId id="286"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00" d="100"/>
          <a:sy n="100" d="100"/>
        </p:scale>
        <p:origin x="-1144"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4DE2F68-7B5E-4545-B2B7-D3EF7DCE6DD5}" type="datetimeFigureOut">
              <a:rPr lang="en-US" smtClean="0"/>
              <a:t>6/19/13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A2DB2C-C570-5F43-A728-40009B216B97}" type="slidenum">
              <a:rPr lang="en-US" smtClean="0"/>
              <a:t>‹#›</a:t>
            </a:fld>
            <a:endParaRPr lang="en-US"/>
          </a:p>
        </p:txBody>
      </p:sp>
    </p:spTree>
    <p:extLst>
      <p:ext uri="{BB962C8B-B14F-4D97-AF65-F5344CB8AC3E}">
        <p14:creationId xmlns:p14="http://schemas.microsoft.com/office/powerpoint/2010/main" val="148723616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A2DB2C-C570-5F43-A728-40009B216B97}" type="slidenum">
              <a:rPr lang="en-US" smtClean="0"/>
              <a:t>11</a:t>
            </a:fld>
            <a:endParaRPr lang="en-US"/>
          </a:p>
        </p:txBody>
      </p:sp>
    </p:spTree>
    <p:extLst>
      <p:ext uri="{BB962C8B-B14F-4D97-AF65-F5344CB8AC3E}">
        <p14:creationId xmlns:p14="http://schemas.microsoft.com/office/powerpoint/2010/main" val="30634822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CD863FD-E9DC-7547-9794-059625F09216}" type="datetimeFigureOut">
              <a:rPr lang="en-US" smtClean="0"/>
              <a:t>6/19/13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1703C-6899-1747-8194-11E6772CD547}" type="slidenum">
              <a:rPr lang="en-US" smtClean="0"/>
              <a:t>‹#›</a:t>
            </a:fld>
            <a:endParaRPr lang="en-US"/>
          </a:p>
        </p:txBody>
      </p:sp>
    </p:spTree>
    <p:extLst>
      <p:ext uri="{BB962C8B-B14F-4D97-AF65-F5344CB8AC3E}">
        <p14:creationId xmlns:p14="http://schemas.microsoft.com/office/powerpoint/2010/main" val="36860986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CD863FD-E9DC-7547-9794-059625F09216}" type="datetimeFigureOut">
              <a:rPr lang="en-US" smtClean="0"/>
              <a:t>6/19/13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1703C-6899-1747-8194-11E6772CD547}" type="slidenum">
              <a:rPr lang="en-US" smtClean="0"/>
              <a:t>‹#›</a:t>
            </a:fld>
            <a:endParaRPr lang="en-US"/>
          </a:p>
        </p:txBody>
      </p:sp>
    </p:spTree>
    <p:extLst>
      <p:ext uri="{BB962C8B-B14F-4D97-AF65-F5344CB8AC3E}">
        <p14:creationId xmlns:p14="http://schemas.microsoft.com/office/powerpoint/2010/main" val="898760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CD863FD-E9DC-7547-9794-059625F09216}" type="datetimeFigureOut">
              <a:rPr lang="en-US" smtClean="0"/>
              <a:t>6/19/13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1703C-6899-1747-8194-11E6772CD547}" type="slidenum">
              <a:rPr lang="en-US" smtClean="0"/>
              <a:t>‹#›</a:t>
            </a:fld>
            <a:endParaRPr lang="en-US"/>
          </a:p>
        </p:txBody>
      </p:sp>
    </p:spTree>
    <p:extLst>
      <p:ext uri="{BB962C8B-B14F-4D97-AF65-F5344CB8AC3E}">
        <p14:creationId xmlns:p14="http://schemas.microsoft.com/office/powerpoint/2010/main" val="1866554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CD863FD-E9DC-7547-9794-059625F09216}" type="datetimeFigureOut">
              <a:rPr lang="en-US" smtClean="0"/>
              <a:t>6/19/13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1703C-6899-1747-8194-11E6772CD547}" type="slidenum">
              <a:rPr lang="en-US" smtClean="0"/>
              <a:t>‹#›</a:t>
            </a:fld>
            <a:endParaRPr lang="en-US"/>
          </a:p>
        </p:txBody>
      </p:sp>
    </p:spTree>
    <p:extLst>
      <p:ext uri="{BB962C8B-B14F-4D97-AF65-F5344CB8AC3E}">
        <p14:creationId xmlns:p14="http://schemas.microsoft.com/office/powerpoint/2010/main" val="16784784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D863FD-E9DC-7547-9794-059625F09216}" type="datetimeFigureOut">
              <a:rPr lang="en-US" smtClean="0"/>
              <a:t>6/19/13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1703C-6899-1747-8194-11E6772CD547}" type="slidenum">
              <a:rPr lang="en-US" smtClean="0"/>
              <a:t>‹#›</a:t>
            </a:fld>
            <a:endParaRPr lang="en-US"/>
          </a:p>
        </p:txBody>
      </p:sp>
    </p:spTree>
    <p:extLst>
      <p:ext uri="{BB962C8B-B14F-4D97-AF65-F5344CB8AC3E}">
        <p14:creationId xmlns:p14="http://schemas.microsoft.com/office/powerpoint/2010/main" val="2262849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CD863FD-E9DC-7547-9794-059625F09216}" type="datetimeFigureOut">
              <a:rPr lang="en-US" smtClean="0"/>
              <a:t>6/19/13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01703C-6899-1747-8194-11E6772CD547}" type="slidenum">
              <a:rPr lang="en-US" smtClean="0"/>
              <a:t>‹#›</a:t>
            </a:fld>
            <a:endParaRPr lang="en-US"/>
          </a:p>
        </p:txBody>
      </p:sp>
    </p:spTree>
    <p:extLst>
      <p:ext uri="{BB962C8B-B14F-4D97-AF65-F5344CB8AC3E}">
        <p14:creationId xmlns:p14="http://schemas.microsoft.com/office/powerpoint/2010/main" val="3678361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CD863FD-E9DC-7547-9794-059625F09216}" type="datetimeFigureOut">
              <a:rPr lang="en-US" smtClean="0"/>
              <a:t>6/19/13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01703C-6899-1747-8194-11E6772CD547}" type="slidenum">
              <a:rPr lang="en-US" smtClean="0"/>
              <a:t>‹#›</a:t>
            </a:fld>
            <a:endParaRPr lang="en-US"/>
          </a:p>
        </p:txBody>
      </p:sp>
    </p:spTree>
    <p:extLst>
      <p:ext uri="{BB962C8B-B14F-4D97-AF65-F5344CB8AC3E}">
        <p14:creationId xmlns:p14="http://schemas.microsoft.com/office/powerpoint/2010/main" val="2531109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CD863FD-E9DC-7547-9794-059625F09216}" type="datetimeFigureOut">
              <a:rPr lang="en-US" smtClean="0"/>
              <a:t>6/19/13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01703C-6899-1747-8194-11E6772CD547}" type="slidenum">
              <a:rPr lang="en-US" smtClean="0"/>
              <a:t>‹#›</a:t>
            </a:fld>
            <a:endParaRPr lang="en-US"/>
          </a:p>
        </p:txBody>
      </p:sp>
    </p:spTree>
    <p:extLst>
      <p:ext uri="{BB962C8B-B14F-4D97-AF65-F5344CB8AC3E}">
        <p14:creationId xmlns:p14="http://schemas.microsoft.com/office/powerpoint/2010/main" val="1773977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D863FD-E9DC-7547-9794-059625F09216}" type="datetimeFigureOut">
              <a:rPr lang="en-US" smtClean="0"/>
              <a:t>6/19/13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01703C-6899-1747-8194-11E6772CD547}" type="slidenum">
              <a:rPr lang="en-US" smtClean="0"/>
              <a:t>‹#›</a:t>
            </a:fld>
            <a:endParaRPr lang="en-US"/>
          </a:p>
        </p:txBody>
      </p:sp>
    </p:spTree>
    <p:extLst>
      <p:ext uri="{BB962C8B-B14F-4D97-AF65-F5344CB8AC3E}">
        <p14:creationId xmlns:p14="http://schemas.microsoft.com/office/powerpoint/2010/main" val="414866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863FD-E9DC-7547-9794-059625F09216}" type="datetimeFigureOut">
              <a:rPr lang="en-US" smtClean="0"/>
              <a:t>6/19/13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01703C-6899-1747-8194-11E6772CD547}" type="slidenum">
              <a:rPr lang="en-US" smtClean="0"/>
              <a:t>‹#›</a:t>
            </a:fld>
            <a:endParaRPr lang="en-US"/>
          </a:p>
        </p:txBody>
      </p:sp>
    </p:spTree>
    <p:extLst>
      <p:ext uri="{BB962C8B-B14F-4D97-AF65-F5344CB8AC3E}">
        <p14:creationId xmlns:p14="http://schemas.microsoft.com/office/powerpoint/2010/main" val="40682121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D863FD-E9DC-7547-9794-059625F09216}" type="datetimeFigureOut">
              <a:rPr lang="en-US" smtClean="0"/>
              <a:t>6/19/13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01703C-6899-1747-8194-11E6772CD547}" type="slidenum">
              <a:rPr lang="en-US" smtClean="0"/>
              <a:t>‹#›</a:t>
            </a:fld>
            <a:endParaRPr lang="en-US"/>
          </a:p>
        </p:txBody>
      </p:sp>
    </p:spTree>
    <p:extLst>
      <p:ext uri="{BB962C8B-B14F-4D97-AF65-F5344CB8AC3E}">
        <p14:creationId xmlns:p14="http://schemas.microsoft.com/office/powerpoint/2010/main" val="115861091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D863FD-E9DC-7547-9794-059625F09216}" type="datetimeFigureOut">
              <a:rPr lang="en-US" smtClean="0"/>
              <a:t>6/19/13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01703C-6899-1747-8194-11E6772CD547}" type="slidenum">
              <a:rPr lang="en-US" smtClean="0"/>
              <a:t>‹#›</a:t>
            </a:fld>
            <a:endParaRPr lang="en-US"/>
          </a:p>
        </p:txBody>
      </p:sp>
    </p:spTree>
    <p:extLst>
      <p:ext uri="{BB962C8B-B14F-4D97-AF65-F5344CB8AC3E}">
        <p14:creationId xmlns:p14="http://schemas.microsoft.com/office/powerpoint/2010/main" val="7427560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 Search of an SRN in the Canonical Microcircuit, or…</a:t>
            </a:r>
            <a:br>
              <a:rPr lang="en-US" dirty="0" smtClean="0"/>
            </a:br>
            <a:r>
              <a:rPr lang="en-US" dirty="0" smtClean="0"/>
              <a:t>Me just </a:t>
            </a:r>
            <a:r>
              <a:rPr lang="en-US" dirty="0" err="1" smtClean="0"/>
              <a:t>tryin</a:t>
            </a:r>
            <a:r>
              <a:rPr lang="en-US" dirty="0" smtClean="0"/>
              <a:t>’ to understand…</a:t>
            </a:r>
            <a:endParaRPr lang="en-US" dirty="0"/>
          </a:p>
        </p:txBody>
      </p:sp>
      <p:sp>
        <p:nvSpPr>
          <p:cNvPr id="3" name="Subtitle 2"/>
          <p:cNvSpPr>
            <a:spLocks noGrp="1"/>
          </p:cNvSpPr>
          <p:nvPr>
            <p:ph type="subTitle" idx="1"/>
          </p:nvPr>
        </p:nvSpPr>
        <p:spPr/>
        <p:txBody>
          <a:bodyPr/>
          <a:lstStyle/>
          <a:p>
            <a:r>
              <a:rPr lang="en-US" dirty="0" smtClean="0"/>
              <a:t>Thomas E. Hazy</a:t>
            </a:r>
          </a:p>
          <a:p>
            <a:r>
              <a:rPr lang="en-US" dirty="0" smtClean="0"/>
              <a:t>June 18, 2013</a:t>
            </a:r>
            <a:endParaRPr lang="en-US" dirty="0"/>
          </a:p>
        </p:txBody>
      </p:sp>
    </p:spTree>
    <p:extLst>
      <p:ext uri="{BB962C8B-B14F-4D97-AF65-F5344CB8AC3E}">
        <p14:creationId xmlns:p14="http://schemas.microsoft.com/office/powerpoint/2010/main" val="1495760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Not 6…</a:t>
            </a:r>
            <a:endParaRPr lang="en-US" sz="3600" dirty="0"/>
          </a:p>
        </p:txBody>
      </p:sp>
      <p:pic>
        <p:nvPicPr>
          <p:cNvPr id="5" name="Content Placeholder 4" descr="fig_MercerWestMorrisEtAl05_Fig1.png"/>
          <p:cNvPicPr>
            <a:picLocks noGrp="1" noChangeAspect="1"/>
          </p:cNvPicPr>
          <p:nvPr>
            <p:ph idx="1"/>
          </p:nvPr>
        </p:nvPicPr>
        <p:blipFill>
          <a:blip r:embed="rId2">
            <a:extLst>
              <a:ext uri="{28A0092B-C50C-407E-A947-70E740481C1C}">
                <a14:useLocalDpi xmlns:a14="http://schemas.microsoft.com/office/drawing/2010/main" val="0"/>
              </a:ext>
            </a:extLst>
          </a:blip>
          <a:srcRect l="343" r="343"/>
          <a:stretch>
            <a:fillRect/>
          </a:stretch>
        </p:blipFill>
        <p:spPr/>
      </p:pic>
      <p:sp>
        <p:nvSpPr>
          <p:cNvPr id="4" name="Text Placeholder 3"/>
          <p:cNvSpPr>
            <a:spLocks noGrp="1"/>
          </p:cNvSpPr>
          <p:nvPr>
            <p:ph type="body" sz="half" idx="2"/>
          </p:nvPr>
        </p:nvSpPr>
        <p:spPr/>
        <p:txBody>
          <a:bodyPr>
            <a:normAutofit lnSpcReduction="10000"/>
          </a:bodyPr>
          <a:lstStyle/>
          <a:p>
            <a:pPr marL="285750" indent="-285750">
              <a:buFont typeface="Arial"/>
              <a:buChar char="•"/>
            </a:pPr>
            <a:r>
              <a:rPr lang="en-US" sz="2000" dirty="0" err="1" smtClean="0"/>
              <a:t>Corticocortical</a:t>
            </a:r>
            <a:r>
              <a:rPr lang="en-US" sz="2000" dirty="0" smtClean="0"/>
              <a:t> (right) fire only  </a:t>
            </a:r>
            <a:r>
              <a:rPr lang="en-US" sz="2000" i="1" u="sng" dirty="0" err="1" smtClean="0"/>
              <a:t>phasically</a:t>
            </a:r>
            <a:r>
              <a:rPr lang="en-US" sz="2000" dirty="0" smtClean="0"/>
              <a:t> to sustained input</a:t>
            </a:r>
          </a:p>
          <a:p>
            <a:pPr marL="285750" indent="-285750">
              <a:buFont typeface="Arial"/>
              <a:buChar char="•"/>
            </a:pPr>
            <a:r>
              <a:rPr lang="en-US" sz="2000" dirty="0" err="1" smtClean="0"/>
              <a:t>Corticothalamic</a:t>
            </a:r>
            <a:r>
              <a:rPr lang="en-US" sz="2000" dirty="0" smtClean="0"/>
              <a:t> fire in a sustained manner</a:t>
            </a:r>
          </a:p>
          <a:p>
            <a:pPr marL="285750" indent="-285750">
              <a:buFont typeface="Arial"/>
              <a:buChar char="•"/>
            </a:pPr>
            <a:endParaRPr lang="en-US" dirty="0" smtClean="0"/>
          </a:p>
          <a:p>
            <a:pPr marL="285750" indent="-285750">
              <a:buFont typeface="Arial"/>
              <a:buChar char="•"/>
            </a:pPr>
            <a:endParaRPr lang="en-US" dirty="0"/>
          </a:p>
          <a:p>
            <a:pPr marL="285750" indent="-285750">
              <a:buFont typeface="Arial"/>
              <a:buChar char="•"/>
            </a:pPr>
            <a:endParaRPr lang="en-US" dirty="0" smtClean="0"/>
          </a:p>
          <a:p>
            <a:pPr marL="285750" indent="-285750">
              <a:buFont typeface="Arial"/>
              <a:buChar char="•"/>
            </a:pPr>
            <a:endParaRPr lang="en-US" dirty="0"/>
          </a:p>
          <a:p>
            <a:pPr marL="285750" indent="-285750">
              <a:buFont typeface="Arial"/>
              <a:buChar char="•"/>
            </a:pPr>
            <a:endParaRPr lang="en-US" dirty="0" smtClean="0"/>
          </a:p>
          <a:p>
            <a:pPr marL="285750" indent="-285750">
              <a:buFont typeface="Arial"/>
              <a:buChar char="•"/>
            </a:pPr>
            <a:endParaRPr lang="en-US" dirty="0"/>
          </a:p>
          <a:p>
            <a:pPr marL="285750" indent="-285750">
              <a:buFont typeface="Arial"/>
              <a:buChar char="•"/>
            </a:pPr>
            <a:endParaRPr lang="en-US" dirty="0" smtClean="0"/>
          </a:p>
          <a:p>
            <a:pPr marL="285750" indent="-285750">
              <a:buFont typeface="Arial"/>
              <a:buChar char="•"/>
            </a:pPr>
            <a:endParaRPr lang="en-US" dirty="0"/>
          </a:p>
          <a:p>
            <a:pPr marL="285750" indent="-285750">
              <a:buFont typeface="Arial"/>
              <a:buChar char="•"/>
            </a:pPr>
            <a:endParaRPr lang="en-US" dirty="0" smtClean="0"/>
          </a:p>
          <a:p>
            <a:pPr marL="285750" indent="-285750">
              <a:buFont typeface="Arial"/>
              <a:buChar char="•"/>
            </a:pPr>
            <a:endParaRPr lang="en-US" dirty="0"/>
          </a:p>
          <a:p>
            <a:pPr marL="285750" indent="-285750">
              <a:buFont typeface="Arial"/>
              <a:buChar char="•"/>
            </a:pPr>
            <a:endParaRPr lang="en-US" dirty="0" smtClean="0"/>
          </a:p>
          <a:p>
            <a:pPr marL="285750" indent="-285750">
              <a:buFont typeface="Arial"/>
              <a:buChar char="•"/>
            </a:pPr>
            <a:endParaRPr lang="en-US" dirty="0"/>
          </a:p>
          <a:p>
            <a:pPr algn="r"/>
            <a:r>
              <a:rPr lang="en-US" dirty="0" smtClean="0"/>
              <a:t>From MercerWestMorrisEtAl05 </a:t>
            </a:r>
            <a:endParaRPr lang="en-US" dirty="0"/>
          </a:p>
        </p:txBody>
      </p:sp>
    </p:spTree>
    <p:extLst>
      <p:ext uri="{BB962C8B-B14F-4D97-AF65-F5344CB8AC3E}">
        <p14:creationId xmlns:p14="http://schemas.microsoft.com/office/powerpoint/2010/main" val="2608833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Not 6…</a:t>
            </a:r>
            <a:endParaRPr lang="en-US" sz="3600" dirty="0"/>
          </a:p>
        </p:txBody>
      </p:sp>
      <p:sp>
        <p:nvSpPr>
          <p:cNvPr id="4" name="Text Placeholder 3"/>
          <p:cNvSpPr>
            <a:spLocks noGrp="1"/>
          </p:cNvSpPr>
          <p:nvPr>
            <p:ph type="body" sz="half" idx="2"/>
          </p:nvPr>
        </p:nvSpPr>
        <p:spPr/>
        <p:txBody>
          <a:bodyPr>
            <a:normAutofit fontScale="92500" lnSpcReduction="20000"/>
          </a:bodyPr>
          <a:lstStyle/>
          <a:p>
            <a:pPr marL="285750" indent="-285750">
              <a:buFont typeface="Arial"/>
              <a:buChar char="•"/>
            </a:pPr>
            <a:r>
              <a:rPr lang="en-US" sz="2000" dirty="0" smtClean="0"/>
              <a:t>Layer 6 dominates input to atypical </a:t>
            </a:r>
            <a:r>
              <a:rPr lang="en-US" sz="2000" dirty="0" err="1" smtClean="0"/>
              <a:t>cortico</a:t>
            </a:r>
            <a:r>
              <a:rPr lang="en-US" sz="2000" dirty="0" smtClean="0"/>
              <a:t>-thalamic guys (right)</a:t>
            </a:r>
          </a:p>
          <a:p>
            <a:pPr marL="285750" indent="-285750">
              <a:buFont typeface="Arial"/>
              <a:buChar char="•"/>
            </a:pPr>
            <a:r>
              <a:rPr lang="en-US" sz="2000" dirty="0" err="1" smtClean="0"/>
              <a:t>Corticothalamic</a:t>
            </a:r>
            <a:r>
              <a:rPr lang="en-US" sz="2000" dirty="0" smtClean="0"/>
              <a:t> are up to  4X less likely than </a:t>
            </a:r>
            <a:r>
              <a:rPr lang="en-US" sz="2000" dirty="0" err="1" smtClean="0"/>
              <a:t>cortico</a:t>
            </a:r>
            <a:r>
              <a:rPr lang="en-US" sz="2000" dirty="0" smtClean="0"/>
              <a:t>-cortical to be pre-synaptic to other layer 5 &amp; 6 guys</a:t>
            </a:r>
          </a:p>
          <a:p>
            <a:pPr marL="285750" indent="-285750">
              <a:buFont typeface="Arial"/>
              <a:buChar char="•"/>
            </a:pPr>
            <a:endParaRPr lang="en-US" dirty="0" smtClean="0"/>
          </a:p>
          <a:p>
            <a:pPr marL="285750" indent="-285750">
              <a:buFont typeface="Arial"/>
              <a:buChar char="•"/>
            </a:pPr>
            <a:endParaRPr lang="en-US" dirty="0"/>
          </a:p>
          <a:p>
            <a:pPr marL="285750" indent="-285750">
              <a:buFont typeface="Arial"/>
              <a:buChar char="•"/>
            </a:pPr>
            <a:endParaRPr lang="en-US" dirty="0" smtClean="0"/>
          </a:p>
          <a:p>
            <a:pPr marL="285750" indent="-285750">
              <a:buFont typeface="Arial"/>
              <a:buChar char="•"/>
            </a:pPr>
            <a:endParaRPr lang="en-US" dirty="0"/>
          </a:p>
          <a:p>
            <a:pPr marL="285750" indent="-285750">
              <a:buFont typeface="Arial"/>
              <a:buChar char="•"/>
            </a:pPr>
            <a:endParaRPr lang="en-US" dirty="0" smtClean="0"/>
          </a:p>
          <a:p>
            <a:pPr marL="285750" indent="-285750">
              <a:buFont typeface="Arial"/>
              <a:buChar char="•"/>
            </a:pPr>
            <a:endParaRPr lang="en-US" dirty="0"/>
          </a:p>
          <a:p>
            <a:pPr marL="285750" indent="-285750">
              <a:buFont typeface="Arial"/>
              <a:buChar char="•"/>
            </a:pPr>
            <a:endParaRPr lang="en-US" dirty="0" smtClean="0"/>
          </a:p>
          <a:p>
            <a:pPr marL="285750" indent="-285750">
              <a:buFont typeface="Arial"/>
              <a:buChar char="•"/>
            </a:pPr>
            <a:endParaRPr lang="en-US" dirty="0"/>
          </a:p>
          <a:p>
            <a:pPr marL="285750" indent="-285750">
              <a:buFont typeface="Arial"/>
              <a:buChar char="•"/>
            </a:pPr>
            <a:endParaRPr lang="en-US" dirty="0" smtClean="0"/>
          </a:p>
          <a:p>
            <a:pPr marL="285750" indent="-285750">
              <a:buFont typeface="Arial"/>
              <a:buChar char="•"/>
            </a:pPr>
            <a:endParaRPr lang="en-US" dirty="0"/>
          </a:p>
          <a:p>
            <a:pPr marL="285750" indent="-285750">
              <a:buFont typeface="Arial"/>
              <a:buChar char="•"/>
            </a:pPr>
            <a:endParaRPr lang="en-US" dirty="0" smtClean="0"/>
          </a:p>
          <a:p>
            <a:pPr algn="r"/>
            <a:r>
              <a:rPr lang="en-US" sz="1600" dirty="0" smtClean="0"/>
              <a:t>From ZarrinparCalloway06</a:t>
            </a:r>
          </a:p>
        </p:txBody>
      </p:sp>
      <p:pic>
        <p:nvPicPr>
          <p:cNvPr id="7" name="Content Placeholder 6" descr="fig_ZarrinparCallaway06_Fig4ABCD.png"/>
          <p:cNvPicPr>
            <a:picLocks noGrp="1" noChangeAspect="1"/>
          </p:cNvPicPr>
          <p:nvPr>
            <p:ph idx="1"/>
          </p:nvPr>
        </p:nvPicPr>
        <p:blipFill>
          <a:blip r:embed="rId3">
            <a:extLst>
              <a:ext uri="{28A0092B-C50C-407E-A947-70E740481C1C}">
                <a14:useLocalDpi xmlns:a14="http://schemas.microsoft.com/office/drawing/2010/main" val="0"/>
              </a:ext>
            </a:extLst>
          </a:blip>
          <a:srcRect l="-4978" r="-4978"/>
          <a:stretch>
            <a:fillRect/>
          </a:stretch>
        </p:blipFill>
        <p:spPr/>
      </p:pic>
    </p:spTree>
    <p:extLst>
      <p:ext uri="{BB962C8B-B14F-4D97-AF65-F5344CB8AC3E}">
        <p14:creationId xmlns:p14="http://schemas.microsoft.com/office/powerpoint/2010/main" val="3642554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Maybe 5a?</a:t>
            </a:r>
            <a:endParaRPr lang="en-US" sz="3600" dirty="0"/>
          </a:p>
        </p:txBody>
      </p:sp>
      <p:pic>
        <p:nvPicPr>
          <p:cNvPr id="7" name="Content Placeholder 6" descr="fig_SchubertKotterLuhmannEtAl06_Fig2.png"/>
          <p:cNvPicPr>
            <a:picLocks noGrp="1" noChangeAspect="1"/>
          </p:cNvPicPr>
          <p:nvPr>
            <p:ph idx="1"/>
          </p:nvPr>
        </p:nvPicPr>
        <p:blipFill rotWithShape="1">
          <a:blip r:embed="rId2">
            <a:extLst>
              <a:ext uri="{28A0092B-C50C-407E-A947-70E740481C1C}">
                <a14:useLocalDpi xmlns:a14="http://schemas.microsoft.com/office/drawing/2010/main" val="0"/>
              </a:ext>
            </a:extLst>
          </a:blip>
          <a:srcRect t="-3657" b="-3657"/>
          <a:stretch/>
        </p:blipFill>
        <p:spPr>
          <a:xfrm>
            <a:off x="3090008" y="273051"/>
            <a:ext cx="5596792" cy="4581722"/>
          </a:xfrm>
        </p:spPr>
      </p:pic>
      <p:sp>
        <p:nvSpPr>
          <p:cNvPr id="4" name="Text Placeholder 3"/>
          <p:cNvSpPr>
            <a:spLocks noGrp="1"/>
          </p:cNvSpPr>
          <p:nvPr>
            <p:ph type="body" sz="half" idx="2"/>
          </p:nvPr>
        </p:nvSpPr>
        <p:spPr>
          <a:xfrm>
            <a:off x="457201" y="1435100"/>
            <a:ext cx="2632808" cy="4691063"/>
          </a:xfrm>
        </p:spPr>
        <p:txBody>
          <a:bodyPr>
            <a:normAutofit/>
          </a:bodyPr>
          <a:lstStyle/>
          <a:p>
            <a:r>
              <a:rPr lang="en-US" sz="2000" dirty="0" smtClean="0"/>
              <a:t>Layer 5a two cell types?:</a:t>
            </a:r>
          </a:p>
          <a:p>
            <a:pPr marL="285750" indent="-285750">
              <a:buFont typeface="Arial"/>
              <a:buChar char="•"/>
            </a:pPr>
            <a:r>
              <a:rPr lang="en-US" sz="2000" dirty="0" smtClean="0"/>
              <a:t>Regular spiking (RS; dominant)</a:t>
            </a:r>
          </a:p>
          <a:p>
            <a:pPr marL="285750" indent="-285750">
              <a:buFont typeface="Arial"/>
              <a:buChar char="•"/>
            </a:pPr>
            <a:r>
              <a:rPr lang="en-US" sz="2000" dirty="0" smtClean="0"/>
              <a:t>Intrinsic bursting (IB)</a:t>
            </a:r>
          </a:p>
          <a:p>
            <a:pPr marL="742950" lvl="1" indent="-285750">
              <a:buFont typeface="Arial"/>
              <a:buChar char="•"/>
            </a:pPr>
            <a:r>
              <a:rPr lang="en-US" sz="1400" dirty="0" smtClean="0"/>
              <a:t>NOTE: “Bursts” of 2-3 spikes only at initial response, followed by single spikes, in response to current injection.</a:t>
            </a:r>
          </a:p>
        </p:txBody>
      </p:sp>
      <p:sp>
        <p:nvSpPr>
          <p:cNvPr id="9" name="TextBox 8"/>
          <p:cNvSpPr txBox="1"/>
          <p:nvPr/>
        </p:nvSpPr>
        <p:spPr>
          <a:xfrm>
            <a:off x="1262925" y="4975733"/>
            <a:ext cx="7777392" cy="1682511"/>
          </a:xfrm>
          <a:prstGeom prst="rect">
            <a:avLst/>
          </a:prstGeom>
          <a:noFill/>
        </p:spPr>
        <p:txBody>
          <a:bodyPr wrap="square" rtlCol="0">
            <a:spAutoFit/>
          </a:bodyPr>
          <a:lstStyle/>
          <a:p>
            <a:r>
              <a:rPr lang="en-US" sz="1700" baseline="30000" dirty="0"/>
              <a:t>Figure 2. Electrophysiology of layer </a:t>
            </a:r>
            <a:r>
              <a:rPr lang="en-US" sz="1700" baseline="30000" dirty="0" err="1"/>
              <a:t>Va</a:t>
            </a:r>
            <a:r>
              <a:rPr lang="en-US" sz="1700" baseline="30000" dirty="0"/>
              <a:t> pyramidal neurons. (A) Whole cell recordings at resting membrane potential in current clamp mode with hyper- and </a:t>
            </a:r>
            <a:r>
              <a:rPr lang="en-US" sz="1700" baseline="30000" dirty="0" err="1"/>
              <a:t>suprathreshold</a:t>
            </a:r>
            <a:r>
              <a:rPr lang="en-US" sz="1700" baseline="30000" dirty="0"/>
              <a:t> depolarizing current injection. In each recording the initial action </a:t>
            </a:r>
            <a:r>
              <a:rPr lang="en-US" sz="1700" baseline="30000" dirty="0" smtClean="0"/>
              <a:t>potentials </a:t>
            </a:r>
            <a:r>
              <a:rPr lang="en-US" sz="1700" baseline="30000" dirty="0"/>
              <a:t>are given in an enlarged view on the right. (A1, A2) Pyramidal neurons showing a regular spiking (RS) pattern upon </a:t>
            </a:r>
            <a:r>
              <a:rPr lang="en-US" sz="1700" baseline="30000" dirty="0" err="1" smtClean="0"/>
              <a:t>suprathreshold</a:t>
            </a:r>
            <a:r>
              <a:rPr lang="en-US" sz="1700" baseline="30000" dirty="0" smtClean="0"/>
              <a:t> </a:t>
            </a:r>
            <a:r>
              <a:rPr lang="en-US" sz="1700" baseline="30000" dirty="0"/>
              <a:t>current injection. (A1) RS pyramidal cell without a depolarizing </a:t>
            </a:r>
            <a:r>
              <a:rPr lang="en-US" sz="1700" baseline="30000" dirty="0" err="1"/>
              <a:t>afterpotential</a:t>
            </a:r>
            <a:r>
              <a:rPr lang="en-US" sz="1700" baseline="30000" dirty="0"/>
              <a:t> (DAP). (A2) RS pyramidal cell with initial action potential (AP) followed by a small DAP (arrow). (A3) Pyramidal cell showing intrinsically burst firing (IB) pattern. The initial high frequency burst consists of three APs riding on a strong DAP. (B) Postsynaptic responses of an RS (B1) and an IB (B2) pyramidal cell following </a:t>
            </a:r>
            <a:r>
              <a:rPr lang="en-US" sz="1700" baseline="30000" dirty="0" err="1"/>
              <a:t>orthodromic</a:t>
            </a:r>
            <a:r>
              <a:rPr lang="en-US" sz="1700" baseline="30000" dirty="0"/>
              <a:t> electrical stimulation at different membrane potentials. The stimulus induced an initial EPSP, eliciting AP firing, followed by a fast (asterisk) and a slow IPSP (double asterisk</a:t>
            </a:r>
            <a:r>
              <a:rPr lang="en-US" baseline="30000" dirty="0"/>
              <a:t>). The enlarged view illustrates the latency of the response at a holding membrane potential of </a:t>
            </a:r>
            <a:r>
              <a:rPr lang="en-US" baseline="30000" dirty="0" smtClean="0"/>
              <a:t>-55 </a:t>
            </a:r>
            <a:r>
              <a:rPr lang="en-US" baseline="30000" dirty="0"/>
              <a:t>mV</a:t>
            </a:r>
            <a:r>
              <a:rPr lang="en-US" baseline="30000" dirty="0" smtClean="0"/>
              <a:t>. From SchubertKotterLuhmannEtAl06.</a:t>
            </a:r>
            <a:endParaRPr lang="en-US" dirty="0"/>
          </a:p>
        </p:txBody>
      </p:sp>
    </p:spTree>
    <p:extLst>
      <p:ext uri="{BB962C8B-B14F-4D97-AF65-F5344CB8AC3E}">
        <p14:creationId xmlns:p14="http://schemas.microsoft.com/office/powerpoint/2010/main" val="871937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Maybe 5a?</a:t>
            </a:r>
            <a:endParaRPr lang="en-US" sz="3600" dirty="0"/>
          </a:p>
        </p:txBody>
      </p:sp>
      <p:sp>
        <p:nvSpPr>
          <p:cNvPr id="4" name="Text Placeholder 3"/>
          <p:cNvSpPr>
            <a:spLocks noGrp="1"/>
          </p:cNvSpPr>
          <p:nvPr>
            <p:ph type="body" sz="half" idx="2"/>
          </p:nvPr>
        </p:nvSpPr>
        <p:spPr>
          <a:xfrm>
            <a:off x="457200" y="1435100"/>
            <a:ext cx="3390900" cy="4691063"/>
          </a:xfrm>
        </p:spPr>
        <p:txBody>
          <a:bodyPr>
            <a:normAutofit/>
          </a:bodyPr>
          <a:lstStyle/>
          <a:p>
            <a:pPr marL="285750" indent="-285750">
              <a:buFont typeface="Arial"/>
              <a:buChar char="•"/>
            </a:pPr>
            <a:r>
              <a:rPr lang="en-US" sz="2000" dirty="0" smtClean="0"/>
              <a:t>No statistical difference found in morphological or functional measures  between RS (n = 18) and IB (n = 10) </a:t>
            </a:r>
            <a:r>
              <a:rPr lang="en-US" sz="2000" dirty="0" err="1" smtClean="0"/>
              <a:t>pyramidals</a:t>
            </a:r>
            <a:r>
              <a:rPr lang="en-US" sz="2000" dirty="0" smtClean="0"/>
              <a:t>, so treated as a homogeneous population.</a:t>
            </a:r>
          </a:p>
        </p:txBody>
      </p:sp>
      <p:sp>
        <p:nvSpPr>
          <p:cNvPr id="9" name="TextBox 8"/>
          <p:cNvSpPr txBox="1"/>
          <p:nvPr/>
        </p:nvSpPr>
        <p:spPr>
          <a:xfrm>
            <a:off x="1845900" y="5428609"/>
            <a:ext cx="3239225" cy="353943"/>
          </a:xfrm>
          <a:prstGeom prst="rect">
            <a:avLst/>
          </a:prstGeom>
          <a:noFill/>
        </p:spPr>
        <p:txBody>
          <a:bodyPr wrap="square" rtlCol="0">
            <a:spAutoFit/>
          </a:bodyPr>
          <a:lstStyle/>
          <a:p>
            <a:r>
              <a:rPr lang="en-US" sz="1700" baseline="30000" dirty="0"/>
              <a:t>Figure </a:t>
            </a:r>
            <a:r>
              <a:rPr lang="en-US" sz="1700" baseline="30000" dirty="0" smtClean="0"/>
              <a:t>3B,C</a:t>
            </a:r>
            <a:r>
              <a:rPr lang="en-US" sz="1700" dirty="0" smtClean="0"/>
              <a:t> </a:t>
            </a:r>
            <a:r>
              <a:rPr lang="en-US" baseline="30000" dirty="0" smtClean="0"/>
              <a:t>from SchubertKotterLuhmannEtAl06.</a:t>
            </a:r>
            <a:endParaRPr lang="en-US" dirty="0"/>
          </a:p>
        </p:txBody>
      </p:sp>
      <p:pic>
        <p:nvPicPr>
          <p:cNvPr id="5" name="Content Placeholder 4" descr="fig_SchubertKotterLuhmannEtAl06_Fig3BC.png"/>
          <p:cNvPicPr>
            <a:picLocks noGrp="1" noChangeAspect="1"/>
          </p:cNvPicPr>
          <p:nvPr>
            <p:ph idx="1"/>
          </p:nvPr>
        </p:nvPicPr>
        <p:blipFill>
          <a:blip r:embed="rId2">
            <a:extLst>
              <a:ext uri="{28A0092B-C50C-407E-A947-70E740481C1C}">
                <a14:useLocalDpi xmlns:a14="http://schemas.microsoft.com/office/drawing/2010/main" val="0"/>
              </a:ext>
            </a:extLst>
          </a:blip>
          <a:srcRect l="-24894" r="-24894"/>
          <a:stretch>
            <a:fillRect/>
          </a:stretch>
        </p:blipFill>
        <p:spPr>
          <a:xfrm>
            <a:off x="4235450" y="476250"/>
            <a:ext cx="5111750" cy="5853113"/>
          </a:xfrm>
        </p:spPr>
      </p:pic>
    </p:spTree>
    <p:extLst>
      <p:ext uri="{BB962C8B-B14F-4D97-AF65-F5344CB8AC3E}">
        <p14:creationId xmlns:p14="http://schemas.microsoft.com/office/powerpoint/2010/main" val="1911713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Maybe 5a?</a:t>
            </a:r>
            <a:endParaRPr lang="en-US" sz="3600" dirty="0"/>
          </a:p>
        </p:txBody>
      </p:sp>
      <p:sp>
        <p:nvSpPr>
          <p:cNvPr id="4" name="Text Placeholder 3"/>
          <p:cNvSpPr>
            <a:spLocks noGrp="1"/>
          </p:cNvSpPr>
          <p:nvPr>
            <p:ph type="body" sz="half" idx="2"/>
          </p:nvPr>
        </p:nvSpPr>
        <p:spPr/>
        <p:txBody>
          <a:bodyPr>
            <a:normAutofit/>
          </a:bodyPr>
          <a:lstStyle/>
          <a:p>
            <a:r>
              <a:rPr lang="en-US" sz="2000" dirty="0" smtClean="0"/>
              <a:t>ASIDE: Layer 5b also has two cell types:</a:t>
            </a:r>
          </a:p>
          <a:p>
            <a:pPr marL="285750" indent="-285750">
              <a:buFont typeface="Arial"/>
              <a:buChar char="•"/>
            </a:pPr>
            <a:r>
              <a:rPr lang="en-US" sz="2000" dirty="0" smtClean="0"/>
              <a:t>Intrinsic bursting (IB)</a:t>
            </a:r>
          </a:p>
          <a:p>
            <a:pPr marL="285750" indent="-285750">
              <a:buFont typeface="Arial"/>
              <a:buChar char="•"/>
            </a:pPr>
            <a:r>
              <a:rPr lang="en-US" sz="2000" dirty="0" smtClean="0"/>
              <a:t>Regular spiking (RS)</a:t>
            </a:r>
          </a:p>
          <a:p>
            <a:pPr marL="285750" indent="-285750">
              <a:buFont typeface="Arial"/>
              <a:buChar char="•"/>
            </a:pPr>
            <a:r>
              <a:rPr lang="en-US" sz="2000" dirty="0" smtClean="0"/>
              <a:t>Again, the IB cells show “regular” firing after an initial burst.</a:t>
            </a:r>
          </a:p>
        </p:txBody>
      </p:sp>
      <p:sp>
        <p:nvSpPr>
          <p:cNvPr id="9" name="TextBox 8"/>
          <p:cNvSpPr txBox="1"/>
          <p:nvPr/>
        </p:nvSpPr>
        <p:spPr>
          <a:xfrm>
            <a:off x="1110525" y="4947464"/>
            <a:ext cx="2464525" cy="276999"/>
          </a:xfrm>
          <a:prstGeom prst="rect">
            <a:avLst/>
          </a:prstGeom>
          <a:noFill/>
        </p:spPr>
        <p:txBody>
          <a:bodyPr wrap="square" rtlCol="0">
            <a:spAutoFit/>
          </a:bodyPr>
          <a:lstStyle/>
          <a:p>
            <a:r>
              <a:rPr lang="en-US" sz="1700" baseline="30000" dirty="0" smtClean="0"/>
              <a:t>F</a:t>
            </a:r>
            <a:r>
              <a:rPr lang="en-US" baseline="30000" dirty="0" smtClean="0"/>
              <a:t>rom SchubertStaigerChoEtAl01.</a:t>
            </a:r>
            <a:endParaRPr lang="en-US" dirty="0"/>
          </a:p>
        </p:txBody>
      </p:sp>
      <p:pic>
        <p:nvPicPr>
          <p:cNvPr id="11" name="Content Placeholder 10" descr="fig_SchubertStaigerChoEtAl01_Fig2.png"/>
          <p:cNvPicPr>
            <a:picLocks noGrp="1" noChangeAspect="1"/>
          </p:cNvPicPr>
          <p:nvPr>
            <p:ph idx="1"/>
          </p:nvPr>
        </p:nvPicPr>
        <p:blipFill>
          <a:blip r:embed="rId2">
            <a:extLst>
              <a:ext uri="{28A0092B-C50C-407E-A947-70E740481C1C}">
                <a14:useLocalDpi xmlns:a14="http://schemas.microsoft.com/office/drawing/2010/main" val="0"/>
              </a:ext>
            </a:extLst>
          </a:blip>
          <a:srcRect t="-10203" b="-10203"/>
          <a:stretch>
            <a:fillRect/>
          </a:stretch>
        </p:blipFill>
        <p:spPr/>
      </p:pic>
    </p:spTree>
    <p:extLst>
      <p:ext uri="{BB962C8B-B14F-4D97-AF65-F5344CB8AC3E}">
        <p14:creationId xmlns:p14="http://schemas.microsoft.com/office/powerpoint/2010/main" val="1449275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Maybe 5a?</a:t>
            </a:r>
            <a:endParaRPr lang="en-US" sz="3600" dirty="0"/>
          </a:p>
        </p:txBody>
      </p:sp>
      <p:sp>
        <p:nvSpPr>
          <p:cNvPr id="4" name="Text Placeholder 3"/>
          <p:cNvSpPr>
            <a:spLocks noGrp="1"/>
          </p:cNvSpPr>
          <p:nvPr>
            <p:ph type="body" sz="half" idx="2"/>
          </p:nvPr>
        </p:nvSpPr>
        <p:spPr>
          <a:xfrm>
            <a:off x="457200" y="1435100"/>
            <a:ext cx="3213100" cy="4691063"/>
          </a:xfrm>
        </p:spPr>
        <p:txBody>
          <a:bodyPr>
            <a:normAutofit/>
          </a:bodyPr>
          <a:lstStyle/>
          <a:p>
            <a:pPr marL="285750" indent="-285750">
              <a:buFont typeface="Arial"/>
              <a:buChar char="•"/>
            </a:pPr>
            <a:r>
              <a:rPr lang="en-US" sz="2000" dirty="0" smtClean="0"/>
              <a:t>I</a:t>
            </a:r>
            <a:r>
              <a:rPr lang="en-US" sz="1800" dirty="0" smtClean="0"/>
              <a:t>n stark contrast to layer 5a, there is a clear statistical difference in morphological parameters between RS (n = 7) and IB (n = 5) pyramidal cells.</a:t>
            </a:r>
          </a:p>
          <a:p>
            <a:pPr marL="285750" indent="-285750">
              <a:buFont typeface="Arial"/>
              <a:buChar char="•"/>
            </a:pPr>
            <a:r>
              <a:rPr lang="en-US" sz="1800" dirty="0" smtClean="0"/>
              <a:t>RS (both 5b and all 5a?) are up to an order of magnitude more likely to be pre-synaptic onto the large, projecting 5b-IB cells than vice versa. I.e., there seems to be a clear directionality between layer 5b-IB guys and everyone else.</a:t>
            </a:r>
          </a:p>
        </p:txBody>
      </p:sp>
      <p:sp>
        <p:nvSpPr>
          <p:cNvPr id="9" name="TextBox 8"/>
          <p:cNvSpPr txBox="1"/>
          <p:nvPr/>
        </p:nvSpPr>
        <p:spPr>
          <a:xfrm>
            <a:off x="939075" y="5987663"/>
            <a:ext cx="2991575" cy="276999"/>
          </a:xfrm>
          <a:prstGeom prst="rect">
            <a:avLst/>
          </a:prstGeom>
          <a:noFill/>
        </p:spPr>
        <p:txBody>
          <a:bodyPr wrap="square" rtlCol="0">
            <a:spAutoFit/>
          </a:bodyPr>
          <a:lstStyle/>
          <a:p>
            <a:r>
              <a:rPr lang="en-US" sz="1700" baseline="30000" dirty="0" smtClean="0"/>
              <a:t>Figure 3 f</a:t>
            </a:r>
            <a:r>
              <a:rPr lang="en-US" baseline="30000" dirty="0" smtClean="0"/>
              <a:t>rom SchubertStaigerChoEtAl01.</a:t>
            </a:r>
            <a:endParaRPr lang="en-US" dirty="0"/>
          </a:p>
        </p:txBody>
      </p:sp>
      <p:pic>
        <p:nvPicPr>
          <p:cNvPr id="5" name="Content Placeholder 4" descr="fig_SchubertStaigerChoEtAl01_Fig3.png"/>
          <p:cNvPicPr>
            <a:picLocks noGrp="1" noChangeAspect="1"/>
          </p:cNvPicPr>
          <p:nvPr>
            <p:ph idx="1"/>
          </p:nvPr>
        </p:nvPicPr>
        <p:blipFill>
          <a:blip r:embed="rId2">
            <a:extLst>
              <a:ext uri="{28A0092B-C50C-407E-A947-70E740481C1C}">
                <a14:useLocalDpi xmlns:a14="http://schemas.microsoft.com/office/drawing/2010/main" val="0"/>
              </a:ext>
            </a:extLst>
          </a:blip>
          <a:srcRect l="-715" r="-715"/>
          <a:stretch>
            <a:fillRect/>
          </a:stretch>
        </p:blipFill>
        <p:spPr>
          <a:xfrm>
            <a:off x="3930650" y="438150"/>
            <a:ext cx="5111750" cy="5853113"/>
          </a:xfrm>
        </p:spPr>
      </p:pic>
    </p:spTree>
    <p:extLst>
      <p:ext uri="{BB962C8B-B14F-4D97-AF65-F5344CB8AC3E}">
        <p14:creationId xmlns:p14="http://schemas.microsoft.com/office/powerpoint/2010/main" val="1329869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Maybe 5a?</a:t>
            </a:r>
            <a:endParaRPr lang="en-US" dirty="0"/>
          </a:p>
        </p:txBody>
      </p:sp>
      <p:sp>
        <p:nvSpPr>
          <p:cNvPr id="5" name="Text Placeholder 4"/>
          <p:cNvSpPr>
            <a:spLocks noGrp="1"/>
          </p:cNvSpPr>
          <p:nvPr>
            <p:ph type="body" idx="1"/>
          </p:nvPr>
        </p:nvSpPr>
        <p:spPr>
          <a:xfrm>
            <a:off x="4783181" y="1779695"/>
            <a:ext cx="4040188" cy="2249487"/>
          </a:xfrm>
        </p:spPr>
        <p:txBody>
          <a:bodyPr>
            <a:normAutofit fontScale="92500" lnSpcReduction="20000"/>
          </a:bodyPr>
          <a:lstStyle/>
          <a:p>
            <a:r>
              <a:rPr lang="en-US" dirty="0" smtClean="0"/>
              <a:t>Excitation of layer 5 can always propagate past layer 2/3 blockade</a:t>
            </a:r>
          </a:p>
          <a:p>
            <a:pPr marL="342900" indent="-342900">
              <a:buFont typeface="Arial"/>
              <a:buChar char="•"/>
            </a:pPr>
            <a:r>
              <a:rPr lang="en-US" dirty="0" smtClean="0"/>
              <a:t>Density of layer 2/3 recurrent connections &lt; layer 5a</a:t>
            </a:r>
          </a:p>
          <a:p>
            <a:pPr marL="342900" indent="-342900">
              <a:buFont typeface="Arial"/>
              <a:buChar char="•"/>
            </a:pPr>
            <a:r>
              <a:rPr lang="en-US" dirty="0" smtClean="0"/>
              <a:t>P(connectivity) falls off 10-fold over &lt; 150 microns</a:t>
            </a:r>
            <a:endParaRPr lang="en-US" dirty="0"/>
          </a:p>
        </p:txBody>
      </p:sp>
      <p:pic>
        <p:nvPicPr>
          <p:cNvPr id="9" name="Content Placeholder 8" descr="fig_WesterContreras12_Fig6A.png"/>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3782"/>
          <a:stretch/>
        </p:blipFill>
        <p:spPr>
          <a:xfrm>
            <a:off x="4783181" y="4181669"/>
            <a:ext cx="4040188" cy="2072481"/>
          </a:xfrm>
        </p:spPr>
      </p:pic>
      <p:sp>
        <p:nvSpPr>
          <p:cNvPr id="7" name="Text Placeholder 6"/>
          <p:cNvSpPr>
            <a:spLocks noGrp="1"/>
          </p:cNvSpPr>
          <p:nvPr>
            <p:ph type="body" sz="quarter" idx="3"/>
          </p:nvPr>
        </p:nvSpPr>
        <p:spPr>
          <a:xfrm>
            <a:off x="314325" y="1758156"/>
            <a:ext cx="4041775" cy="2020886"/>
          </a:xfrm>
        </p:spPr>
        <p:txBody>
          <a:bodyPr>
            <a:normAutofit fontScale="92500" lnSpcReduction="20000"/>
          </a:bodyPr>
          <a:lstStyle/>
          <a:p>
            <a:r>
              <a:rPr lang="en-US" dirty="0" smtClean="0"/>
              <a:t>Layer 5 blockade often halts propagation of spreading Up-states</a:t>
            </a:r>
          </a:p>
          <a:p>
            <a:pPr marL="342900" indent="-342900">
              <a:buFont typeface="Arial"/>
              <a:buChar char="•"/>
            </a:pPr>
            <a:r>
              <a:rPr lang="en-US" dirty="0" smtClean="0"/>
              <a:t>Layer 5a has densest recurrent connectivity</a:t>
            </a:r>
          </a:p>
          <a:p>
            <a:pPr marL="342900" indent="-342900">
              <a:buFont typeface="Arial"/>
              <a:buChar char="•"/>
            </a:pPr>
            <a:r>
              <a:rPr lang="en-US" dirty="0" smtClean="0"/>
              <a:t>Strong Layer 5a -&gt; 2/3 </a:t>
            </a:r>
            <a:r>
              <a:rPr lang="en-US" dirty="0" err="1" smtClean="0"/>
              <a:t>prjn</a:t>
            </a:r>
            <a:r>
              <a:rPr lang="en-US" dirty="0" smtClean="0"/>
              <a:t>.</a:t>
            </a:r>
            <a:endParaRPr lang="en-US" dirty="0"/>
          </a:p>
        </p:txBody>
      </p:sp>
      <p:pic>
        <p:nvPicPr>
          <p:cNvPr id="10" name="Content Placeholder 9" descr="fig_WesterContreras12_Fig9A.png"/>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a:stretch/>
        </p:blipFill>
        <p:spPr>
          <a:xfrm>
            <a:off x="231813" y="4055369"/>
            <a:ext cx="4041775" cy="2241619"/>
          </a:xfrm>
        </p:spPr>
      </p:pic>
      <p:sp>
        <p:nvSpPr>
          <p:cNvPr id="3" name="TextBox 2"/>
          <p:cNvSpPr txBox="1"/>
          <p:nvPr/>
        </p:nvSpPr>
        <p:spPr>
          <a:xfrm>
            <a:off x="6120097" y="6254150"/>
            <a:ext cx="2566703" cy="369332"/>
          </a:xfrm>
          <a:prstGeom prst="rect">
            <a:avLst/>
          </a:prstGeom>
          <a:noFill/>
        </p:spPr>
        <p:txBody>
          <a:bodyPr wrap="none" rtlCol="0">
            <a:spAutoFit/>
          </a:bodyPr>
          <a:lstStyle/>
          <a:p>
            <a:r>
              <a:rPr lang="en-US" dirty="0" smtClean="0"/>
              <a:t>From WesterContreras12</a:t>
            </a:r>
            <a:endParaRPr lang="en-US" dirty="0"/>
          </a:p>
        </p:txBody>
      </p:sp>
    </p:spTree>
    <p:extLst>
      <p:ext uri="{BB962C8B-B14F-4D97-AF65-F5344CB8AC3E}">
        <p14:creationId xmlns:p14="http://schemas.microsoft.com/office/powerpoint/2010/main" val="9621661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sz="3600" dirty="0" smtClean="0"/>
              <a:t>Maybe 5a?</a:t>
            </a:r>
            <a:endParaRPr lang="en-US" sz="3600" dirty="0"/>
          </a:p>
        </p:txBody>
      </p:sp>
      <p:pic>
        <p:nvPicPr>
          <p:cNvPr id="10" name="Content Placeholder 9" descr="fig_SchubertKotterLuhmannEtAl06_Fig6A.png"/>
          <p:cNvPicPr>
            <a:picLocks noGrp="1" noChangeAspect="1"/>
          </p:cNvPicPr>
          <p:nvPr>
            <p:ph idx="1"/>
          </p:nvPr>
        </p:nvPicPr>
        <p:blipFill>
          <a:blip r:embed="rId2">
            <a:extLst>
              <a:ext uri="{28A0092B-C50C-407E-A947-70E740481C1C}">
                <a14:useLocalDpi xmlns:a14="http://schemas.microsoft.com/office/drawing/2010/main" val="0"/>
              </a:ext>
            </a:extLst>
          </a:blip>
          <a:srcRect l="14654" r="14654"/>
          <a:stretch>
            <a:fillRect/>
          </a:stretch>
        </p:blipFill>
        <p:spPr/>
      </p:pic>
      <p:sp>
        <p:nvSpPr>
          <p:cNvPr id="9" name="Text Placeholder 8"/>
          <p:cNvSpPr>
            <a:spLocks noGrp="1"/>
          </p:cNvSpPr>
          <p:nvPr>
            <p:ph type="body" sz="half" idx="2"/>
          </p:nvPr>
        </p:nvSpPr>
        <p:spPr/>
        <p:txBody>
          <a:bodyPr>
            <a:normAutofit lnSpcReduction="10000"/>
          </a:bodyPr>
          <a:lstStyle/>
          <a:p>
            <a:pPr marL="285750" indent="-285750">
              <a:buFont typeface="Arial"/>
              <a:buChar char="•"/>
            </a:pPr>
            <a:r>
              <a:rPr lang="en-US" sz="2000" dirty="0" smtClean="0"/>
              <a:t>Sources of afferent input to a layer 5a cell (blue = inhibitory)</a:t>
            </a:r>
          </a:p>
          <a:p>
            <a:pPr marL="285750" indent="-285750">
              <a:buFont typeface="Arial"/>
              <a:buChar char="•"/>
            </a:pPr>
            <a:endParaRPr lang="en-US" dirty="0" smtClean="0"/>
          </a:p>
          <a:p>
            <a:pPr marL="285750" indent="-285750">
              <a:buFont typeface="Arial"/>
              <a:buChar char="•"/>
            </a:pPr>
            <a:endParaRPr lang="en-US" dirty="0"/>
          </a:p>
          <a:p>
            <a:pPr marL="285750" indent="-285750">
              <a:buFont typeface="Arial"/>
              <a:buChar char="•"/>
            </a:pPr>
            <a:endParaRPr lang="en-US" dirty="0" smtClean="0"/>
          </a:p>
          <a:p>
            <a:pPr marL="285750" indent="-285750">
              <a:buFont typeface="Arial"/>
              <a:buChar char="•"/>
            </a:pPr>
            <a:endParaRPr lang="en-US" dirty="0"/>
          </a:p>
          <a:p>
            <a:pPr marL="285750" indent="-285750">
              <a:buFont typeface="Arial"/>
              <a:buChar char="•"/>
            </a:pPr>
            <a:endParaRPr lang="en-US" dirty="0" smtClean="0"/>
          </a:p>
          <a:p>
            <a:pPr marL="285750" indent="-285750">
              <a:buFont typeface="Arial"/>
              <a:buChar char="•"/>
            </a:pPr>
            <a:endParaRPr lang="en-US" dirty="0"/>
          </a:p>
          <a:p>
            <a:pPr marL="285750" indent="-285750">
              <a:buFont typeface="Arial"/>
              <a:buChar char="•"/>
            </a:pPr>
            <a:endParaRPr lang="en-US" dirty="0" smtClean="0"/>
          </a:p>
          <a:p>
            <a:pPr marL="285750" indent="-285750">
              <a:buFont typeface="Arial"/>
              <a:buChar char="•"/>
            </a:pPr>
            <a:endParaRPr lang="en-US" dirty="0"/>
          </a:p>
          <a:p>
            <a:pPr marL="285750" indent="-285750">
              <a:buFont typeface="Arial"/>
              <a:buChar char="•"/>
            </a:pPr>
            <a:endParaRPr lang="en-US" dirty="0" smtClean="0"/>
          </a:p>
          <a:p>
            <a:pPr marL="285750" indent="-285750">
              <a:buFont typeface="Arial"/>
              <a:buChar char="•"/>
            </a:pPr>
            <a:endParaRPr lang="en-US" dirty="0"/>
          </a:p>
          <a:p>
            <a:pPr marL="285750" indent="-285750">
              <a:buFont typeface="Arial"/>
              <a:buChar char="•"/>
            </a:pPr>
            <a:endParaRPr lang="en-US" dirty="0" smtClean="0"/>
          </a:p>
          <a:p>
            <a:pPr marL="285750" indent="-285750">
              <a:buFont typeface="Arial"/>
              <a:buChar char="•"/>
            </a:pPr>
            <a:endParaRPr lang="en-US" dirty="0"/>
          </a:p>
          <a:p>
            <a:pPr marL="285750" indent="-285750">
              <a:buFont typeface="Arial"/>
              <a:buChar char="•"/>
            </a:pPr>
            <a:endParaRPr lang="en-US" dirty="0" smtClean="0"/>
          </a:p>
          <a:p>
            <a:pPr marL="285750" indent="-285750">
              <a:buFont typeface="Arial"/>
              <a:buChar char="•"/>
            </a:pPr>
            <a:endParaRPr lang="en-US" dirty="0"/>
          </a:p>
          <a:p>
            <a:pPr algn="r"/>
            <a:r>
              <a:rPr lang="en-US" dirty="0" err="1" smtClean="0"/>
              <a:t>Fm</a:t>
            </a:r>
            <a:r>
              <a:rPr lang="en-US" dirty="0" smtClean="0"/>
              <a:t> SchubertKotterLuhmannEtAl06</a:t>
            </a:r>
            <a:endParaRPr lang="en-US" dirty="0"/>
          </a:p>
        </p:txBody>
      </p:sp>
    </p:spTree>
    <p:extLst>
      <p:ext uri="{BB962C8B-B14F-4D97-AF65-F5344CB8AC3E}">
        <p14:creationId xmlns:p14="http://schemas.microsoft.com/office/powerpoint/2010/main" val="40745512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Maybe 5a?</a:t>
            </a:r>
            <a:endParaRPr lang="en-US" dirty="0"/>
          </a:p>
        </p:txBody>
      </p:sp>
      <p:sp>
        <p:nvSpPr>
          <p:cNvPr id="7" name="Content Placeholder 6"/>
          <p:cNvSpPr>
            <a:spLocks noGrp="1"/>
          </p:cNvSpPr>
          <p:nvPr>
            <p:ph idx="1"/>
          </p:nvPr>
        </p:nvSpPr>
        <p:spPr/>
        <p:txBody>
          <a:bodyPr>
            <a:normAutofit lnSpcReduction="10000"/>
          </a:bodyPr>
          <a:lstStyle/>
          <a:p>
            <a:pPr marL="0" indent="0">
              <a:buNone/>
            </a:pPr>
            <a:r>
              <a:rPr lang="en-US" dirty="0" smtClean="0"/>
              <a:t>From MannsSakmannBrecht04:</a:t>
            </a:r>
          </a:p>
          <a:p>
            <a:r>
              <a:rPr lang="en-US" dirty="0" smtClean="0"/>
              <a:t>Fig 7 – Anatomically coupled 5a &amp; 5b receptive fields (RFs)</a:t>
            </a:r>
          </a:p>
          <a:p>
            <a:r>
              <a:rPr lang="en-US" dirty="0" smtClean="0"/>
              <a:t>Fig 3 – 5a RFs, dendritic, axonal length</a:t>
            </a:r>
          </a:p>
          <a:p>
            <a:r>
              <a:rPr lang="en-US" dirty="0" smtClean="0"/>
              <a:t>Fig 4 – 5b RFs, dendritic, axonal length</a:t>
            </a:r>
          </a:p>
          <a:p>
            <a:r>
              <a:rPr lang="en-US" dirty="0" smtClean="0"/>
              <a:t>Fig 9 – time course of RFs</a:t>
            </a:r>
          </a:p>
          <a:p>
            <a:r>
              <a:rPr lang="en-US" dirty="0" smtClean="0"/>
              <a:t>Fig 10 – 5a,5b PSTH</a:t>
            </a:r>
          </a:p>
          <a:p>
            <a:r>
              <a:rPr lang="en-US" dirty="0" smtClean="0"/>
              <a:t>Fig 12A,B – 5a vs. 5b EPSP summation</a:t>
            </a:r>
          </a:p>
          <a:p>
            <a:endParaRPr lang="en-US" dirty="0"/>
          </a:p>
        </p:txBody>
      </p:sp>
    </p:spTree>
    <p:extLst>
      <p:ext uri="{BB962C8B-B14F-4D97-AF65-F5344CB8AC3E}">
        <p14:creationId xmlns:p14="http://schemas.microsoft.com/office/powerpoint/2010/main" val="1316951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smtClean="0"/>
              <a:t>Maybe 5a?</a:t>
            </a:r>
            <a:endParaRPr lang="en-US" sz="4000" dirty="0"/>
          </a:p>
        </p:txBody>
      </p:sp>
      <p:pic>
        <p:nvPicPr>
          <p:cNvPr id="10" name="Content Placeholder 9" descr="fig_MannsSakmannBrecht04_Fig7.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6894" r="-15709"/>
          <a:stretch/>
        </p:blipFill>
        <p:spPr>
          <a:xfrm>
            <a:off x="457200" y="1296310"/>
            <a:ext cx="8229600" cy="5001920"/>
          </a:xfrm>
        </p:spPr>
      </p:pic>
      <p:sp>
        <p:nvSpPr>
          <p:cNvPr id="11" name="TextBox 10"/>
          <p:cNvSpPr txBox="1"/>
          <p:nvPr/>
        </p:nvSpPr>
        <p:spPr>
          <a:xfrm>
            <a:off x="6245106" y="6276090"/>
            <a:ext cx="2441694" cy="307777"/>
          </a:xfrm>
          <a:prstGeom prst="rect">
            <a:avLst/>
          </a:prstGeom>
          <a:noFill/>
        </p:spPr>
        <p:txBody>
          <a:bodyPr wrap="none" rtlCol="0">
            <a:spAutoFit/>
          </a:bodyPr>
          <a:lstStyle/>
          <a:p>
            <a:r>
              <a:rPr lang="en-US" sz="1400" dirty="0" smtClean="0"/>
              <a:t>From MannsSakmannBrecht04</a:t>
            </a:r>
            <a:endParaRPr lang="en-US" sz="1400" dirty="0"/>
          </a:p>
        </p:txBody>
      </p:sp>
    </p:spTree>
    <p:extLst>
      <p:ext uri="{BB962C8B-B14F-4D97-AF65-F5344CB8AC3E}">
        <p14:creationId xmlns:p14="http://schemas.microsoft.com/office/powerpoint/2010/main" val="392808666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Background &amp; Motivation</a:t>
            </a:r>
          </a:p>
          <a:p>
            <a:r>
              <a:rPr lang="en-US" dirty="0" smtClean="0"/>
              <a:t>SOCO/Take </a:t>
            </a:r>
            <a:r>
              <a:rPr lang="en-US" dirty="0"/>
              <a:t>H</a:t>
            </a:r>
            <a:r>
              <a:rPr lang="en-US" dirty="0" smtClean="0"/>
              <a:t>ome Message</a:t>
            </a:r>
          </a:p>
          <a:p>
            <a:r>
              <a:rPr lang="en-US" dirty="0" smtClean="0"/>
              <a:t>Not layer 6</a:t>
            </a:r>
          </a:p>
          <a:p>
            <a:r>
              <a:rPr lang="en-US" dirty="0" smtClean="0"/>
              <a:t>Maybe layer 5a?</a:t>
            </a:r>
          </a:p>
          <a:p>
            <a:r>
              <a:rPr lang="en-US" dirty="0" smtClean="0"/>
              <a:t>Discussion</a:t>
            </a:r>
            <a:r>
              <a:rPr lang="en-US" dirty="0"/>
              <a:t> &amp;</a:t>
            </a:r>
            <a:r>
              <a:rPr lang="en-US" dirty="0" smtClean="0"/>
              <a:t> FEF/</a:t>
            </a:r>
            <a:r>
              <a:rPr lang="en-US" dirty="0"/>
              <a:t>PBWM </a:t>
            </a:r>
            <a:r>
              <a:rPr lang="en-US" dirty="0" err="1" smtClean="0"/>
              <a:t>wishlist</a:t>
            </a:r>
            <a:endParaRPr lang="en-US" dirty="0" smtClean="0"/>
          </a:p>
          <a:p>
            <a:r>
              <a:rPr lang="en-US" dirty="0" smtClean="0"/>
              <a:t>References</a:t>
            </a:r>
          </a:p>
          <a:p>
            <a:endParaRPr lang="en-US" dirty="0"/>
          </a:p>
        </p:txBody>
      </p:sp>
    </p:spTree>
    <p:extLst>
      <p:ext uri="{BB962C8B-B14F-4D97-AF65-F5344CB8AC3E}">
        <p14:creationId xmlns:p14="http://schemas.microsoft.com/office/powerpoint/2010/main" val="4131431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smtClean="0"/>
              <a:t>Maybe 5a?</a:t>
            </a:r>
            <a:endParaRPr lang="en-US" sz="4000" dirty="0"/>
          </a:p>
        </p:txBody>
      </p:sp>
      <p:pic>
        <p:nvPicPr>
          <p:cNvPr id="6" name="Content Placeholder 5" descr="fig_MannsSakmannBrecht04_Fig3.png"/>
          <p:cNvPicPr>
            <a:picLocks noGrp="1" noChangeAspect="1"/>
          </p:cNvPicPr>
          <p:nvPr>
            <p:ph sz="half" idx="1"/>
          </p:nvPr>
        </p:nvPicPr>
        <p:blipFill>
          <a:blip r:embed="rId2">
            <a:extLst>
              <a:ext uri="{28A0092B-C50C-407E-A947-70E740481C1C}">
                <a14:useLocalDpi xmlns:a14="http://schemas.microsoft.com/office/drawing/2010/main" val="0"/>
              </a:ext>
            </a:extLst>
          </a:blip>
          <a:srcRect t="-23920" b="-23920"/>
          <a:stretch>
            <a:fillRect/>
          </a:stretch>
        </p:blipFill>
        <p:spPr/>
      </p:pic>
      <p:pic>
        <p:nvPicPr>
          <p:cNvPr id="7" name="Content Placeholder 6" descr="fig_MannsSakmannBrecht04_Fig4.png"/>
          <p:cNvPicPr>
            <a:picLocks noGrp="1" noChangeAspect="1"/>
          </p:cNvPicPr>
          <p:nvPr>
            <p:ph sz="half" idx="2"/>
          </p:nvPr>
        </p:nvPicPr>
        <p:blipFill>
          <a:blip r:embed="rId3">
            <a:extLst>
              <a:ext uri="{28A0092B-C50C-407E-A947-70E740481C1C}">
                <a14:useLocalDpi xmlns:a14="http://schemas.microsoft.com/office/drawing/2010/main" val="0"/>
              </a:ext>
            </a:extLst>
          </a:blip>
          <a:srcRect t="-25356" b="-25356"/>
          <a:stretch>
            <a:fillRect/>
          </a:stretch>
        </p:blipFill>
        <p:spPr/>
      </p:pic>
      <p:sp>
        <p:nvSpPr>
          <p:cNvPr id="9" name="TextBox 8"/>
          <p:cNvSpPr txBox="1"/>
          <p:nvPr/>
        </p:nvSpPr>
        <p:spPr>
          <a:xfrm>
            <a:off x="5603905" y="5983973"/>
            <a:ext cx="3082895" cy="369332"/>
          </a:xfrm>
          <a:prstGeom prst="rect">
            <a:avLst/>
          </a:prstGeom>
          <a:noFill/>
        </p:spPr>
        <p:txBody>
          <a:bodyPr wrap="none" rtlCol="0">
            <a:spAutoFit/>
          </a:bodyPr>
          <a:lstStyle/>
          <a:p>
            <a:r>
              <a:rPr lang="en-US" dirty="0" smtClean="0"/>
              <a:t>From MannsSakmannBrecht04</a:t>
            </a:r>
            <a:endParaRPr lang="en-US" dirty="0"/>
          </a:p>
        </p:txBody>
      </p:sp>
    </p:spTree>
    <p:extLst>
      <p:ext uri="{BB962C8B-B14F-4D97-AF65-F5344CB8AC3E}">
        <p14:creationId xmlns:p14="http://schemas.microsoft.com/office/powerpoint/2010/main" val="422456361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smtClean="0"/>
              <a:t>Maybe 5a?</a:t>
            </a:r>
            <a:endParaRPr lang="en-US" sz="4000" dirty="0"/>
          </a:p>
        </p:txBody>
      </p:sp>
      <p:pic>
        <p:nvPicPr>
          <p:cNvPr id="8" name="Content Placeholder 7" descr="fig_MannsSakmannBrecht04_Fig9.png"/>
          <p:cNvPicPr>
            <a:picLocks noGrp="1" noChangeAspect="1"/>
          </p:cNvPicPr>
          <p:nvPr>
            <p:ph idx="1"/>
          </p:nvPr>
        </p:nvPicPr>
        <p:blipFill>
          <a:blip r:embed="rId2">
            <a:extLst>
              <a:ext uri="{28A0092B-C50C-407E-A947-70E740481C1C}">
                <a14:useLocalDpi xmlns:a14="http://schemas.microsoft.com/office/drawing/2010/main" val="0"/>
              </a:ext>
            </a:extLst>
          </a:blip>
          <a:srcRect l="-3443" r="-3443"/>
          <a:stretch>
            <a:fillRect/>
          </a:stretch>
        </p:blipFill>
        <p:spPr/>
      </p:pic>
      <p:sp>
        <p:nvSpPr>
          <p:cNvPr id="9" name="TextBox 8"/>
          <p:cNvSpPr txBox="1"/>
          <p:nvPr/>
        </p:nvSpPr>
        <p:spPr>
          <a:xfrm>
            <a:off x="5603905" y="5983973"/>
            <a:ext cx="3082895" cy="369332"/>
          </a:xfrm>
          <a:prstGeom prst="rect">
            <a:avLst/>
          </a:prstGeom>
          <a:noFill/>
        </p:spPr>
        <p:txBody>
          <a:bodyPr wrap="none" rtlCol="0">
            <a:spAutoFit/>
          </a:bodyPr>
          <a:lstStyle/>
          <a:p>
            <a:r>
              <a:rPr lang="en-US" dirty="0" smtClean="0"/>
              <a:t>From MannsSakmannBrecht04</a:t>
            </a:r>
            <a:endParaRPr lang="en-US" dirty="0"/>
          </a:p>
        </p:txBody>
      </p:sp>
    </p:spTree>
    <p:extLst>
      <p:ext uri="{BB962C8B-B14F-4D97-AF65-F5344CB8AC3E}">
        <p14:creationId xmlns:p14="http://schemas.microsoft.com/office/powerpoint/2010/main" val="122635103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smtClean="0"/>
              <a:t>Maybe 5a?</a:t>
            </a:r>
            <a:endParaRPr lang="en-US" sz="4000" dirty="0"/>
          </a:p>
        </p:txBody>
      </p:sp>
      <p:pic>
        <p:nvPicPr>
          <p:cNvPr id="6" name="Content Placeholder 5" descr="fig_MannsSakmannBrecht04_Fig10.png"/>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a:stretch/>
        </p:blipFill>
        <p:spPr>
          <a:xfrm>
            <a:off x="457200" y="1178463"/>
            <a:ext cx="4038600" cy="5174841"/>
          </a:xfrm>
        </p:spPr>
      </p:pic>
      <p:pic>
        <p:nvPicPr>
          <p:cNvPr id="7" name="Content Placeholder 6" descr="fig_MannsSakmannBrecht04_Fig12.png"/>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3921" r="-16227"/>
          <a:stretch/>
        </p:blipFill>
        <p:spPr>
          <a:xfrm>
            <a:off x="4648200" y="1178464"/>
            <a:ext cx="4038600" cy="4805509"/>
          </a:xfrm>
        </p:spPr>
      </p:pic>
      <p:sp>
        <p:nvSpPr>
          <p:cNvPr id="9" name="TextBox 8"/>
          <p:cNvSpPr txBox="1"/>
          <p:nvPr/>
        </p:nvSpPr>
        <p:spPr>
          <a:xfrm>
            <a:off x="5761024" y="6168639"/>
            <a:ext cx="3082895" cy="369332"/>
          </a:xfrm>
          <a:prstGeom prst="rect">
            <a:avLst/>
          </a:prstGeom>
          <a:noFill/>
        </p:spPr>
        <p:txBody>
          <a:bodyPr wrap="none" rtlCol="0">
            <a:spAutoFit/>
          </a:bodyPr>
          <a:lstStyle/>
          <a:p>
            <a:r>
              <a:rPr lang="en-US" dirty="0" smtClean="0"/>
              <a:t>From MannsSakmannBrecht04</a:t>
            </a:r>
            <a:endParaRPr lang="en-US" dirty="0"/>
          </a:p>
        </p:txBody>
      </p:sp>
    </p:spTree>
    <p:extLst>
      <p:ext uri="{BB962C8B-B14F-4D97-AF65-F5344CB8AC3E}">
        <p14:creationId xmlns:p14="http://schemas.microsoft.com/office/powerpoint/2010/main" val="100784175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SRN-</a:t>
            </a:r>
            <a:r>
              <a:rPr lang="en-US" dirty="0" err="1" smtClean="0"/>
              <a:t>ized</a:t>
            </a:r>
            <a:r>
              <a:rPr lang="en-US" dirty="0" smtClean="0"/>
              <a:t> canonical microcircuit</a:t>
            </a:r>
            <a:endParaRPr lang="en-US" dirty="0"/>
          </a:p>
        </p:txBody>
      </p:sp>
      <p:grpSp>
        <p:nvGrpSpPr>
          <p:cNvPr id="94" name="Group 93"/>
          <p:cNvGrpSpPr/>
          <p:nvPr/>
        </p:nvGrpSpPr>
        <p:grpSpPr>
          <a:xfrm>
            <a:off x="2420285" y="1590094"/>
            <a:ext cx="4602816" cy="4562361"/>
            <a:chOff x="2420285" y="1590094"/>
            <a:chExt cx="4602816" cy="4562361"/>
          </a:xfrm>
        </p:grpSpPr>
        <p:sp>
          <p:nvSpPr>
            <p:cNvPr id="5" name="TextBox 4"/>
            <p:cNvSpPr txBox="1"/>
            <p:nvPr/>
          </p:nvSpPr>
          <p:spPr>
            <a:xfrm>
              <a:off x="2542843" y="2543949"/>
              <a:ext cx="864339" cy="369332"/>
            </a:xfrm>
            <a:prstGeom prst="rect">
              <a:avLst/>
            </a:prstGeom>
            <a:noFill/>
          </p:spPr>
          <p:txBody>
            <a:bodyPr wrap="none" rtlCol="0">
              <a:spAutoFit/>
            </a:bodyPr>
            <a:lstStyle/>
            <a:p>
              <a:r>
                <a:rPr lang="en-US" dirty="0" smtClean="0"/>
                <a:t>Layer 4</a:t>
              </a:r>
              <a:endParaRPr lang="en-US" dirty="0"/>
            </a:p>
          </p:txBody>
        </p:sp>
        <p:sp>
          <p:nvSpPr>
            <p:cNvPr id="6" name="TextBox 5"/>
            <p:cNvSpPr txBox="1"/>
            <p:nvPr/>
          </p:nvSpPr>
          <p:spPr>
            <a:xfrm>
              <a:off x="3863643" y="1883549"/>
              <a:ext cx="1067420" cy="369332"/>
            </a:xfrm>
            <a:prstGeom prst="rect">
              <a:avLst/>
            </a:prstGeom>
            <a:noFill/>
          </p:spPr>
          <p:txBody>
            <a:bodyPr wrap="none" rtlCol="0">
              <a:spAutoFit/>
            </a:bodyPr>
            <a:lstStyle/>
            <a:p>
              <a:r>
                <a:rPr lang="en-US" dirty="0" smtClean="0"/>
                <a:t>Layer 2/3</a:t>
              </a:r>
              <a:endParaRPr lang="en-US" dirty="0"/>
            </a:p>
          </p:txBody>
        </p:sp>
        <p:sp>
          <p:nvSpPr>
            <p:cNvPr id="7" name="TextBox 6"/>
            <p:cNvSpPr txBox="1"/>
            <p:nvPr/>
          </p:nvSpPr>
          <p:spPr>
            <a:xfrm>
              <a:off x="5405435" y="2913281"/>
              <a:ext cx="971841" cy="369332"/>
            </a:xfrm>
            <a:prstGeom prst="rect">
              <a:avLst/>
            </a:prstGeom>
            <a:noFill/>
          </p:spPr>
          <p:txBody>
            <a:bodyPr wrap="none" rtlCol="0">
              <a:spAutoFit/>
            </a:bodyPr>
            <a:lstStyle/>
            <a:p>
              <a:r>
                <a:rPr lang="en-US" dirty="0" smtClean="0"/>
                <a:t>Layer 5a</a:t>
              </a:r>
              <a:endParaRPr lang="en-US" dirty="0"/>
            </a:p>
          </p:txBody>
        </p:sp>
        <p:sp>
          <p:nvSpPr>
            <p:cNvPr id="8" name="TextBox 7"/>
            <p:cNvSpPr txBox="1"/>
            <p:nvPr/>
          </p:nvSpPr>
          <p:spPr>
            <a:xfrm>
              <a:off x="2420285" y="4314051"/>
              <a:ext cx="1088497" cy="369332"/>
            </a:xfrm>
            <a:prstGeom prst="rect">
              <a:avLst/>
            </a:prstGeom>
            <a:noFill/>
          </p:spPr>
          <p:txBody>
            <a:bodyPr wrap="none" rtlCol="0">
              <a:spAutoFit/>
            </a:bodyPr>
            <a:lstStyle/>
            <a:p>
              <a:r>
                <a:rPr lang="en-US" dirty="0" smtClean="0"/>
                <a:t>Thalamus</a:t>
              </a:r>
              <a:endParaRPr lang="en-US" dirty="0"/>
            </a:p>
          </p:txBody>
        </p:sp>
        <p:sp>
          <p:nvSpPr>
            <p:cNvPr id="9" name="TextBox 8"/>
            <p:cNvSpPr txBox="1"/>
            <p:nvPr/>
          </p:nvSpPr>
          <p:spPr>
            <a:xfrm>
              <a:off x="2735213" y="5736630"/>
              <a:ext cx="391829" cy="369332"/>
            </a:xfrm>
            <a:prstGeom prst="rect">
              <a:avLst/>
            </a:prstGeom>
            <a:noFill/>
          </p:spPr>
          <p:txBody>
            <a:bodyPr wrap="none" rtlCol="0">
              <a:spAutoFit/>
            </a:bodyPr>
            <a:lstStyle/>
            <a:p>
              <a:r>
                <a:rPr lang="en-US" dirty="0" smtClean="0"/>
                <a:t>IN</a:t>
              </a:r>
              <a:endParaRPr lang="en-US" dirty="0"/>
            </a:p>
          </p:txBody>
        </p:sp>
        <p:sp>
          <p:nvSpPr>
            <p:cNvPr id="10" name="TextBox 9"/>
            <p:cNvSpPr txBox="1"/>
            <p:nvPr/>
          </p:nvSpPr>
          <p:spPr>
            <a:xfrm>
              <a:off x="5761897" y="5783123"/>
              <a:ext cx="598090" cy="369332"/>
            </a:xfrm>
            <a:prstGeom prst="rect">
              <a:avLst/>
            </a:prstGeom>
            <a:noFill/>
          </p:spPr>
          <p:txBody>
            <a:bodyPr wrap="none" rtlCol="0">
              <a:spAutoFit/>
            </a:bodyPr>
            <a:lstStyle/>
            <a:p>
              <a:r>
                <a:rPr lang="en-US" dirty="0" smtClean="0"/>
                <a:t>OUT</a:t>
              </a:r>
              <a:endParaRPr lang="en-US" dirty="0"/>
            </a:p>
          </p:txBody>
        </p:sp>
        <p:cxnSp>
          <p:nvCxnSpPr>
            <p:cNvPr id="12" name="Straight Arrow Connector 11"/>
            <p:cNvCxnSpPr>
              <a:stCxn id="8" idx="0"/>
            </p:cNvCxnSpPr>
            <p:nvPr/>
          </p:nvCxnSpPr>
          <p:spPr>
            <a:xfrm flipH="1" flipV="1">
              <a:off x="2961943" y="3103781"/>
              <a:ext cx="2591" cy="12102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6" idx="3"/>
              <a:endCxn id="7" idx="0"/>
            </p:cNvCxnSpPr>
            <p:nvPr/>
          </p:nvCxnSpPr>
          <p:spPr>
            <a:xfrm>
              <a:off x="4931063" y="2068215"/>
              <a:ext cx="960293" cy="8450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endCxn id="6" idx="1"/>
            </p:cNvCxnSpPr>
            <p:nvPr/>
          </p:nvCxnSpPr>
          <p:spPr>
            <a:xfrm flipV="1">
              <a:off x="2975013" y="2068215"/>
              <a:ext cx="888630" cy="4757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endCxn id="10" idx="0"/>
            </p:cNvCxnSpPr>
            <p:nvPr/>
          </p:nvCxnSpPr>
          <p:spPr>
            <a:xfrm>
              <a:off x="5921722" y="3326383"/>
              <a:ext cx="139220" cy="24567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endCxn id="8" idx="3"/>
            </p:cNvCxnSpPr>
            <p:nvPr/>
          </p:nvCxnSpPr>
          <p:spPr>
            <a:xfrm flipH="1">
              <a:off x="3508782" y="4214694"/>
              <a:ext cx="758418" cy="2840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9" idx="0"/>
            </p:cNvCxnSpPr>
            <p:nvPr/>
          </p:nvCxnSpPr>
          <p:spPr>
            <a:xfrm flipV="1">
              <a:off x="2931128" y="4683383"/>
              <a:ext cx="0" cy="10532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4931063" y="3537824"/>
              <a:ext cx="982548" cy="369332"/>
            </a:xfrm>
            <a:prstGeom prst="rect">
              <a:avLst/>
            </a:prstGeom>
            <a:noFill/>
          </p:spPr>
          <p:txBody>
            <a:bodyPr wrap="none" rtlCol="0">
              <a:spAutoFit/>
            </a:bodyPr>
            <a:lstStyle/>
            <a:p>
              <a:r>
                <a:rPr lang="en-US" dirty="0" smtClean="0"/>
                <a:t>Layer 5b</a:t>
              </a:r>
              <a:endParaRPr lang="en-US" dirty="0"/>
            </a:p>
          </p:txBody>
        </p:sp>
        <p:sp>
          <p:nvSpPr>
            <p:cNvPr id="18" name="TextBox 17"/>
            <p:cNvSpPr txBox="1"/>
            <p:nvPr/>
          </p:nvSpPr>
          <p:spPr>
            <a:xfrm>
              <a:off x="4069792" y="3845362"/>
              <a:ext cx="861271" cy="369332"/>
            </a:xfrm>
            <a:prstGeom prst="rect">
              <a:avLst/>
            </a:prstGeom>
            <a:noFill/>
          </p:spPr>
          <p:txBody>
            <a:bodyPr wrap="none" rtlCol="0">
              <a:spAutoFit/>
            </a:bodyPr>
            <a:lstStyle/>
            <a:p>
              <a:r>
                <a:rPr lang="en-US" dirty="0" smtClean="0"/>
                <a:t>Layer 6</a:t>
              </a:r>
              <a:endParaRPr lang="en-US" dirty="0"/>
            </a:p>
          </p:txBody>
        </p:sp>
        <p:cxnSp>
          <p:nvCxnSpPr>
            <p:cNvPr id="19" name="Straight Arrow Connector 18"/>
            <p:cNvCxnSpPr/>
            <p:nvPr/>
          </p:nvCxnSpPr>
          <p:spPr>
            <a:xfrm>
              <a:off x="5455509" y="3944719"/>
              <a:ext cx="435847" cy="1838404"/>
            </a:xfrm>
            <a:prstGeom prst="straightConnector1">
              <a:avLst/>
            </a:prstGeom>
            <a:ln w="63500">
              <a:tailEnd type="arrow" w="med" len="sm"/>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364013" y="2830573"/>
              <a:ext cx="1567050" cy="7635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6" idx="3"/>
            </p:cNvCxnSpPr>
            <p:nvPr/>
          </p:nvCxnSpPr>
          <p:spPr>
            <a:xfrm>
              <a:off x="4931063" y="2068215"/>
              <a:ext cx="339437" cy="15258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2975013" y="4030028"/>
              <a:ext cx="100008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5455509" y="3282613"/>
              <a:ext cx="306388" cy="311487"/>
            </a:xfrm>
            <a:prstGeom prst="straightConnector1">
              <a:avLst/>
            </a:prstGeom>
            <a:ln w="79375">
              <a:solidFill>
                <a:schemeClr val="accent3"/>
              </a:solidFill>
              <a:tailEnd type="arrow" w="sm" len="sm"/>
            </a:ln>
          </p:spPr>
          <p:style>
            <a:lnRef idx="2">
              <a:schemeClr val="accent1"/>
            </a:lnRef>
            <a:fillRef idx="0">
              <a:schemeClr val="accent1"/>
            </a:fillRef>
            <a:effectRef idx="1">
              <a:schemeClr val="accent1"/>
            </a:effectRef>
            <a:fontRef idx="minor">
              <a:schemeClr val="tx1"/>
            </a:fontRef>
          </p:style>
        </p:cxnSp>
        <p:sp>
          <p:nvSpPr>
            <p:cNvPr id="41" name="Curved Left Arrow 40"/>
            <p:cNvSpPr/>
            <p:nvPr/>
          </p:nvSpPr>
          <p:spPr>
            <a:xfrm>
              <a:off x="6260317" y="2830572"/>
              <a:ext cx="429334" cy="620745"/>
            </a:xfrm>
            <a:prstGeom prst="curvedLeftArrow">
              <a:avLst/>
            </a:prstGeom>
            <a:solidFill>
              <a:schemeClr val="accent3">
                <a:alpha val="0"/>
              </a:schemeClr>
            </a:solidFill>
            <a:ln w="85725">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45" name="Straight Arrow Connector 44"/>
            <p:cNvCxnSpPr/>
            <p:nvPr/>
          </p:nvCxnSpPr>
          <p:spPr>
            <a:xfrm>
              <a:off x="2975013" y="3798690"/>
              <a:ext cx="183828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0" name="Curved Left Arrow 49"/>
            <p:cNvSpPr/>
            <p:nvPr/>
          </p:nvSpPr>
          <p:spPr>
            <a:xfrm rot="16681148">
              <a:off x="4330385" y="1517928"/>
              <a:ext cx="322235" cy="466567"/>
            </a:xfrm>
            <a:prstGeom prst="curvedLeftArrow">
              <a:avLst>
                <a:gd name="adj1" fmla="val 25000"/>
                <a:gd name="adj2" fmla="val 59980"/>
                <a:gd name="adj3" fmla="val 25000"/>
              </a:avLst>
            </a:prstGeom>
            <a:solidFill>
              <a:schemeClr val="accent3">
                <a:alpha val="0"/>
              </a:schemeClr>
            </a:solidFill>
            <a:ln w="12700">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52" name="Curved Connector 51"/>
            <p:cNvCxnSpPr/>
            <p:nvPr/>
          </p:nvCxnSpPr>
          <p:spPr>
            <a:xfrm rot="10800000">
              <a:off x="5122308" y="2166629"/>
              <a:ext cx="871712" cy="754640"/>
            </a:xfrm>
            <a:prstGeom prst="curvedConnector3">
              <a:avLst>
                <a:gd name="adj1" fmla="val -682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18" idx="3"/>
            </p:cNvCxnSpPr>
            <p:nvPr/>
          </p:nvCxnSpPr>
          <p:spPr>
            <a:xfrm flipV="1">
              <a:off x="4931063" y="3907156"/>
              <a:ext cx="339437" cy="1228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2" name="Curved Left Arrow 61"/>
            <p:cNvSpPr/>
            <p:nvPr/>
          </p:nvSpPr>
          <p:spPr>
            <a:xfrm rot="5073610">
              <a:off x="4380570" y="4148982"/>
              <a:ext cx="343649" cy="523116"/>
            </a:xfrm>
            <a:prstGeom prst="curvedLeftArrow">
              <a:avLst>
                <a:gd name="adj1" fmla="val 25000"/>
                <a:gd name="adj2" fmla="val 58384"/>
                <a:gd name="adj3" fmla="val 25000"/>
              </a:avLst>
            </a:prstGeom>
            <a:solidFill>
              <a:schemeClr val="accent3">
                <a:alpha val="0"/>
              </a:schemeClr>
            </a:solidFill>
            <a:ln w="12700">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75" name="Straight Arrow Connector 74"/>
            <p:cNvCxnSpPr/>
            <p:nvPr/>
          </p:nvCxnSpPr>
          <p:spPr>
            <a:xfrm flipH="1">
              <a:off x="6260317" y="2068215"/>
              <a:ext cx="762784" cy="3644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a:stCxn id="6" idx="3"/>
            </p:cNvCxnSpPr>
            <p:nvPr/>
          </p:nvCxnSpPr>
          <p:spPr>
            <a:xfrm>
              <a:off x="4931063" y="2068215"/>
              <a:ext cx="2092037" cy="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70359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i="1" dirty="0" smtClean="0"/>
              <a:t>Layer 5a/b:</a:t>
            </a:r>
            <a:endParaRPr lang="en-US" b="1" i="1" dirty="0" smtClean="0"/>
          </a:p>
          <a:p>
            <a:r>
              <a:rPr lang="en-US" b="1" dirty="0" smtClean="0"/>
              <a:t>MannsSakmannBrecht04</a:t>
            </a:r>
          </a:p>
          <a:p>
            <a:r>
              <a:rPr lang="en-US" dirty="0" smtClean="0"/>
              <a:t>SchubertStaigerChoEtal01</a:t>
            </a:r>
          </a:p>
          <a:p>
            <a:r>
              <a:rPr lang="en-US" dirty="0" smtClean="0"/>
              <a:t>SchubertKotterLuhmannEtAl06</a:t>
            </a:r>
          </a:p>
          <a:p>
            <a:r>
              <a:rPr lang="en-US" sz="3900" b="1" dirty="0" smtClean="0">
                <a:solidFill>
                  <a:schemeClr val="accent2"/>
                </a:solidFill>
              </a:rPr>
              <a:t>SchubertKotterStaiger07</a:t>
            </a:r>
          </a:p>
          <a:p>
            <a:r>
              <a:rPr lang="en-US" b="1" dirty="0" smtClean="0"/>
              <a:t>WesterContreras12</a:t>
            </a:r>
          </a:p>
          <a:p>
            <a:pPr marL="0" indent="0">
              <a:buNone/>
            </a:pPr>
            <a:r>
              <a:rPr lang="en-US" i="1" dirty="0" smtClean="0"/>
              <a:t>Layer 6:</a:t>
            </a:r>
          </a:p>
          <a:p>
            <a:r>
              <a:rPr lang="en-US" dirty="0" smtClean="0"/>
              <a:t>MercerWestMorrisEtAl05 (Thomson)</a:t>
            </a:r>
          </a:p>
          <a:p>
            <a:r>
              <a:rPr lang="en-US" dirty="0" smtClean="0"/>
              <a:t>Thomson10</a:t>
            </a:r>
          </a:p>
          <a:p>
            <a:r>
              <a:rPr lang="en-US" b="1" dirty="0" smtClean="0"/>
              <a:t>ZarrinparCalloway06</a:t>
            </a:r>
          </a:p>
        </p:txBody>
      </p:sp>
    </p:spTree>
    <p:extLst>
      <p:ext uri="{BB962C8B-B14F-4D97-AF65-F5344CB8AC3E}">
        <p14:creationId xmlns:p14="http://schemas.microsoft.com/office/powerpoint/2010/main" val="41708533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Discussion/PBWM </a:t>
            </a:r>
            <a:r>
              <a:rPr lang="en-US" dirty="0" err="1" smtClean="0"/>
              <a:t>Wishlist</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NEED </a:t>
            </a:r>
            <a:r>
              <a:rPr lang="en-US" dirty="0" err="1" smtClean="0"/>
              <a:t>PFCDeepGatedConSpec</a:t>
            </a:r>
            <a:r>
              <a:rPr lang="en-US" dirty="0" smtClean="0"/>
              <a:t> to get 5b reps downstream</a:t>
            </a:r>
            <a:endParaRPr lang="en-US" b="1" dirty="0" smtClean="0"/>
          </a:p>
          <a:p>
            <a:r>
              <a:rPr lang="en-US" dirty="0" err="1" smtClean="0"/>
              <a:t>MatrixLayerSpec.</a:t>
            </a:r>
            <a:r>
              <a:rPr lang="en-US" b="1" dirty="0" err="1" smtClean="0"/>
              <a:t>refract_inhib</a:t>
            </a:r>
            <a:r>
              <a:rPr lang="en-US" dirty="0" smtClean="0"/>
              <a:t> NOT working</a:t>
            </a:r>
          </a:p>
          <a:p>
            <a:r>
              <a:rPr lang="en-US" dirty="0" smtClean="0"/>
              <a:t>NEED </a:t>
            </a:r>
            <a:r>
              <a:rPr lang="en-US" dirty="0" err="1" smtClean="0"/>
              <a:t>PFC_in</a:t>
            </a:r>
            <a:r>
              <a:rPr lang="en-US" dirty="0" smtClean="0"/>
              <a:t>/_out layer types to have obligatory carryover of activation through one full additional trial; not sure how this jives with new gate-effects-only-after-plus regime</a:t>
            </a:r>
          </a:p>
          <a:p>
            <a:r>
              <a:rPr lang="en-US" dirty="0" smtClean="0"/>
              <a:t>There is really no option to not use TI for PBWM models, since it now supplies the maintenance machinery</a:t>
            </a:r>
          </a:p>
          <a:p>
            <a:r>
              <a:rPr lang="en-US" dirty="0" smtClean="0"/>
              <a:t>STILL NEED pre- vs. post-gated activity levels for superficial layers</a:t>
            </a:r>
          </a:p>
          <a:p>
            <a:r>
              <a:rPr lang="en-US" dirty="0" smtClean="0"/>
              <a:t>Since </a:t>
            </a:r>
            <a:r>
              <a:rPr lang="en-US" dirty="0" err="1" smtClean="0"/>
              <a:t>PFCdeep</a:t>
            </a:r>
            <a:r>
              <a:rPr lang="en-US" dirty="0" smtClean="0"/>
              <a:t> (5b) reps are NOT context, current fully integrated reps, we need still a third act variable, e.g., </a:t>
            </a:r>
            <a:r>
              <a:rPr lang="en-US" dirty="0" err="1" smtClean="0"/>
              <a:t>act_deep</a:t>
            </a:r>
            <a:r>
              <a:rPr lang="en-US" dirty="0" smtClean="0"/>
              <a:t>; alternately, is probably near enough to the superficial rep to use that, but then we need one pre- and and two post-gated </a:t>
            </a:r>
            <a:r>
              <a:rPr lang="en-US" dirty="0" err="1" smtClean="0"/>
              <a:t>supragranular</a:t>
            </a:r>
            <a:r>
              <a:rPr lang="en-US" dirty="0" smtClean="0"/>
              <a:t> act levels.</a:t>
            </a:r>
          </a:p>
          <a:p>
            <a:r>
              <a:rPr lang="en-US" dirty="0" smtClean="0"/>
              <a:t>Does the </a:t>
            </a:r>
            <a:r>
              <a:rPr lang="en-US" dirty="0" err="1" smtClean="0"/>
              <a:t>netin</a:t>
            </a:r>
            <a:r>
              <a:rPr lang="en-US" dirty="0" smtClean="0"/>
              <a:t> calculation have a hard normalizing w/ the </a:t>
            </a:r>
            <a:r>
              <a:rPr lang="en-US" dirty="0" err="1" smtClean="0"/>
              <a:t>PFCTIConSpec</a:t>
            </a:r>
            <a:r>
              <a:rPr lang="en-US" dirty="0" smtClean="0"/>
              <a:t>?</a:t>
            </a:r>
          </a:p>
          <a:p>
            <a:r>
              <a:rPr lang="en-US" dirty="0" smtClean="0"/>
              <a:t>Get some warning re: matrix layer send units out of range (marker cons)</a:t>
            </a:r>
          </a:p>
        </p:txBody>
      </p:sp>
    </p:spTree>
    <p:extLst>
      <p:ext uri="{BB962C8B-B14F-4D97-AF65-F5344CB8AC3E}">
        <p14:creationId xmlns:p14="http://schemas.microsoft.com/office/powerpoint/2010/main" val="34238139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374650"/>
          </a:xfrm>
        </p:spPr>
        <p:txBody>
          <a:bodyPr>
            <a:normAutofit fontScale="90000"/>
          </a:bodyPr>
          <a:lstStyle/>
          <a:p>
            <a:r>
              <a:rPr lang="en-US" dirty="0" smtClean="0"/>
              <a:t>FYI…</a:t>
            </a:r>
            <a:endParaRPr lang="en-US" dirty="0"/>
          </a:p>
        </p:txBody>
      </p:sp>
      <p:sp>
        <p:nvSpPr>
          <p:cNvPr id="12" name="Text Placeholder 11"/>
          <p:cNvSpPr>
            <a:spLocks noGrp="1"/>
          </p:cNvSpPr>
          <p:nvPr>
            <p:ph type="body" sz="half" idx="2"/>
          </p:nvPr>
        </p:nvSpPr>
        <p:spPr>
          <a:xfrm>
            <a:off x="457200" y="749300"/>
            <a:ext cx="4165600" cy="5376863"/>
          </a:xfrm>
        </p:spPr>
        <p:txBody>
          <a:bodyPr>
            <a:normAutofit fontScale="25000" lnSpcReduction="20000"/>
          </a:bodyPr>
          <a:lstStyle/>
          <a:p>
            <a:r>
              <a:rPr lang="en-US" sz="4400" dirty="0"/>
              <a:t>Analysis and quantification of </a:t>
            </a:r>
            <a:r>
              <a:rPr lang="en-US" sz="4400" dirty="0" err="1"/>
              <a:t>thalamocortical</a:t>
            </a:r>
            <a:r>
              <a:rPr lang="en-US" sz="4400" dirty="0"/>
              <a:t> responses recorded with VSD imaging. </a:t>
            </a:r>
            <a:r>
              <a:rPr lang="en-US" sz="4400" b="1" i="1" dirty="0"/>
              <a:t>A</a:t>
            </a:r>
            <a:r>
              <a:rPr lang="en-US" sz="4400" dirty="0"/>
              <a:t>, Line profiles and ROI analyses for the slice in Figure 2. </a:t>
            </a:r>
            <a:r>
              <a:rPr lang="en-US" sz="4400" b="1" i="1" dirty="0"/>
              <a:t>A1</a:t>
            </a:r>
            <a:r>
              <a:rPr lang="en-US" sz="4400" dirty="0"/>
              <a:t>, Line profiles through the primary (top) and adjacent (bottom) columns. The 0 􏰌m represents the start of the line at the surface of the slice, and time represents the time </a:t>
            </a:r>
            <a:r>
              <a:rPr lang="en-US" sz="4400" dirty="0" err="1"/>
              <a:t>poststimulation</a:t>
            </a:r>
            <a:r>
              <a:rPr lang="en-US" sz="4400" dirty="0"/>
              <a:t>. The borders of L4 are bracketed by the dashed black lines and are based on measured depth from the surface. The downward arrow in the primary column line profile indicates activity invading L2/3, and the upward arrow indicates activity invading L5. The up-state travels as a wave with a single front to the adjacent column. </a:t>
            </a:r>
            <a:r>
              <a:rPr lang="en-US" sz="4400" b="1" i="1" dirty="0"/>
              <a:t>A2</a:t>
            </a:r>
            <a:r>
              <a:rPr lang="en-US" sz="4400" dirty="0"/>
              <a:t>, ROIs through the primary (top) and adjacent (bottom) columns. The black dashed line indicates the baseline, and the red dashed line indicates 2 SDs above baseline noise. The time to 2 SDs above baseline noise is indicated with colored dots for each ROI. The placement of line profiles and ROIs is shown over a </a:t>
            </a:r>
            <a:r>
              <a:rPr lang="en-US" sz="4400" dirty="0" err="1"/>
              <a:t>grayscale</a:t>
            </a:r>
            <a:r>
              <a:rPr lang="en-US" sz="4400" dirty="0"/>
              <a:t> reference image. Time of VB stimulation is marked by the dashed orange lines in all. </a:t>
            </a:r>
            <a:r>
              <a:rPr lang="en-US" sz="4400" b="1" i="1" dirty="0"/>
              <a:t>B</a:t>
            </a:r>
            <a:r>
              <a:rPr lang="en-US" sz="4400" dirty="0"/>
              <a:t>, Examples from two additional slices of up-state initiation in a primary column. ROIs were taken perpendicular to the surface of the slice as in part </a:t>
            </a:r>
            <a:r>
              <a:rPr lang="en-US" sz="4400" b="1" i="1" dirty="0"/>
              <a:t>A</a:t>
            </a:r>
            <a:r>
              <a:rPr lang="en-US" sz="4400" dirty="0"/>
              <a:t>, here centered on the site of the intracellular recording. A L2/3 cell was recorded in the top example, and a L5 cell was recorded in the bottom example. An expansion of the initial part of the response is provided at right. The time to 2 SDs above baseline noise is indicated with dots for each ROI. Note in both cases that a L4 3 L2/3 3 L5 order of activation of the primary column is apparent. Also note agreement of intracellular and VSD recordings. ROIs are from averages of multiple trials, while the intracellular recording is a representative single trial. </a:t>
            </a:r>
            <a:r>
              <a:rPr lang="en-US" sz="4400" b="1" i="1" dirty="0"/>
              <a:t>C</a:t>
            </a:r>
            <a:r>
              <a:rPr lang="en-US" sz="4400" dirty="0"/>
              <a:t>, Quantification of the order of activation of signals from ROIs representing cortical layers for a population of slices (</a:t>
            </a:r>
            <a:r>
              <a:rPr lang="en-US" sz="4400" i="1" dirty="0"/>
              <a:t>n </a:t>
            </a:r>
            <a:r>
              <a:rPr lang="en-US" sz="4400" dirty="0"/>
              <a:t>􏰅 18). The </a:t>
            </a:r>
            <a:r>
              <a:rPr lang="en-US" sz="4400" i="1" dirty="0"/>
              <a:t>y</a:t>
            </a:r>
            <a:r>
              <a:rPr lang="en-US" sz="4400" dirty="0"/>
              <a:t>-axis represents the time from VB stimulation to </a:t>
            </a:r>
            <a:r>
              <a:rPr lang="en-US" sz="4400" i="1" dirty="0" err="1"/>
              <a:t>dF</a:t>
            </a:r>
            <a:r>
              <a:rPr lang="en-US" sz="4400" dirty="0"/>
              <a:t>/</a:t>
            </a:r>
            <a:r>
              <a:rPr lang="en-US" sz="4400" i="1" dirty="0"/>
              <a:t>F </a:t>
            </a:r>
            <a:r>
              <a:rPr lang="en-US" sz="4400" dirty="0"/>
              <a:t>signal crossing a threshold above baseline noise (2 SDs for initial response or 5 SDs for an up-state in progress), normalized to the time measured in L2/3. Individual trials are shown in gray, and the mean 􏰆 SD, in black. *</a:t>
            </a:r>
            <a:r>
              <a:rPr lang="en-US" sz="4400" i="1" dirty="0"/>
              <a:t>p </a:t>
            </a:r>
            <a:r>
              <a:rPr lang="en-US" sz="4400" dirty="0"/>
              <a:t>􏰀 0.05, Student’s </a:t>
            </a:r>
            <a:r>
              <a:rPr lang="en-US" sz="4400" i="1" dirty="0"/>
              <a:t>t </a:t>
            </a:r>
            <a:r>
              <a:rPr lang="en-US" sz="4400" dirty="0"/>
              <a:t>test for difference from 0. Values are provided in text. </a:t>
            </a:r>
          </a:p>
          <a:p>
            <a:endParaRPr lang="en-US" dirty="0"/>
          </a:p>
        </p:txBody>
      </p:sp>
      <p:sp>
        <p:nvSpPr>
          <p:cNvPr id="3" name="TextBox 2"/>
          <p:cNvSpPr txBox="1"/>
          <p:nvPr/>
        </p:nvSpPr>
        <p:spPr>
          <a:xfrm>
            <a:off x="6120097" y="6254150"/>
            <a:ext cx="2566703" cy="369332"/>
          </a:xfrm>
          <a:prstGeom prst="rect">
            <a:avLst/>
          </a:prstGeom>
          <a:noFill/>
        </p:spPr>
        <p:txBody>
          <a:bodyPr wrap="none" rtlCol="0">
            <a:spAutoFit/>
          </a:bodyPr>
          <a:lstStyle/>
          <a:p>
            <a:r>
              <a:rPr lang="en-US" dirty="0" smtClean="0"/>
              <a:t>From WesterContreras12</a:t>
            </a:r>
            <a:endParaRPr lang="en-US" dirty="0"/>
          </a:p>
        </p:txBody>
      </p:sp>
      <p:pic>
        <p:nvPicPr>
          <p:cNvPr id="5" name="Content Placeholder 4" descr="fig_WesterContreras12_Fig3A1.png"/>
          <p:cNvPicPr>
            <a:picLocks noGrp="1" noChangeAspect="1"/>
          </p:cNvPicPr>
          <p:nvPr>
            <p:ph idx="1"/>
          </p:nvPr>
        </p:nvPicPr>
        <p:blipFill>
          <a:blip r:embed="rId2">
            <a:extLst>
              <a:ext uri="{28A0092B-C50C-407E-A947-70E740481C1C}">
                <a14:useLocalDpi xmlns:a14="http://schemas.microsoft.com/office/drawing/2010/main" val="0"/>
              </a:ext>
            </a:extLst>
          </a:blip>
          <a:srcRect t="-1152" b="-1152"/>
          <a:stretch>
            <a:fillRect/>
          </a:stretch>
        </p:blipFill>
        <p:spPr>
          <a:xfrm>
            <a:off x="4826000" y="438150"/>
            <a:ext cx="4063999" cy="5264149"/>
          </a:xfrm>
        </p:spPr>
      </p:pic>
    </p:spTree>
    <p:extLst>
      <p:ext uri="{BB962C8B-B14F-4D97-AF65-F5344CB8AC3E}">
        <p14:creationId xmlns:p14="http://schemas.microsoft.com/office/powerpoint/2010/main" val="2692664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374650"/>
          </a:xfrm>
        </p:spPr>
        <p:txBody>
          <a:bodyPr>
            <a:normAutofit fontScale="90000"/>
          </a:bodyPr>
          <a:lstStyle/>
          <a:p>
            <a:r>
              <a:rPr lang="en-US" dirty="0" smtClean="0"/>
              <a:t>FYI…</a:t>
            </a:r>
            <a:endParaRPr lang="en-US" dirty="0"/>
          </a:p>
        </p:txBody>
      </p:sp>
      <p:pic>
        <p:nvPicPr>
          <p:cNvPr id="13" name="Content Placeholder 12" descr="fig_WesterContreras12_Fig3.png"/>
          <p:cNvPicPr>
            <a:picLocks noGrp="1" noChangeAspect="1"/>
          </p:cNvPicPr>
          <p:nvPr>
            <p:ph idx="1"/>
          </p:nvPr>
        </p:nvPicPr>
        <p:blipFill>
          <a:blip r:embed="rId2">
            <a:extLst>
              <a:ext uri="{28A0092B-C50C-407E-A947-70E740481C1C}">
                <a14:useLocalDpi xmlns:a14="http://schemas.microsoft.com/office/drawing/2010/main" val="0"/>
              </a:ext>
            </a:extLst>
          </a:blip>
          <a:srcRect l="-12893" r="-12893"/>
          <a:stretch>
            <a:fillRect/>
          </a:stretch>
        </p:blipFill>
        <p:spPr>
          <a:xfrm>
            <a:off x="4470400" y="273050"/>
            <a:ext cx="4216400" cy="5853113"/>
          </a:xfrm>
        </p:spPr>
      </p:pic>
      <p:sp>
        <p:nvSpPr>
          <p:cNvPr id="12" name="Text Placeholder 11"/>
          <p:cNvSpPr>
            <a:spLocks noGrp="1"/>
          </p:cNvSpPr>
          <p:nvPr>
            <p:ph type="body" sz="half" idx="2"/>
          </p:nvPr>
        </p:nvSpPr>
        <p:spPr>
          <a:xfrm>
            <a:off x="457200" y="749300"/>
            <a:ext cx="4165600" cy="5376863"/>
          </a:xfrm>
        </p:spPr>
        <p:txBody>
          <a:bodyPr>
            <a:normAutofit fontScale="25000" lnSpcReduction="20000"/>
          </a:bodyPr>
          <a:lstStyle/>
          <a:p>
            <a:r>
              <a:rPr lang="en-US" sz="4400" dirty="0"/>
              <a:t>Analysis and quantification of </a:t>
            </a:r>
            <a:r>
              <a:rPr lang="en-US" sz="4400" dirty="0" err="1"/>
              <a:t>thalamocortical</a:t>
            </a:r>
            <a:r>
              <a:rPr lang="en-US" sz="4400" dirty="0"/>
              <a:t> responses recorded with VSD imaging. </a:t>
            </a:r>
            <a:r>
              <a:rPr lang="en-US" sz="4400" b="1" i="1" dirty="0"/>
              <a:t>A</a:t>
            </a:r>
            <a:r>
              <a:rPr lang="en-US" sz="4400" dirty="0"/>
              <a:t>, Line profiles and ROI analyses for the slice in Figure 2. </a:t>
            </a:r>
            <a:r>
              <a:rPr lang="en-US" sz="4400" b="1" i="1" dirty="0"/>
              <a:t>A1</a:t>
            </a:r>
            <a:r>
              <a:rPr lang="en-US" sz="4400" dirty="0"/>
              <a:t>, Line profiles through the primary (top) and adjacent (bottom) columns. The 0 􏰌m represents the start of the line at the surface of the slice, and time represents the time </a:t>
            </a:r>
            <a:r>
              <a:rPr lang="en-US" sz="4400" dirty="0" err="1"/>
              <a:t>poststimulation</a:t>
            </a:r>
            <a:r>
              <a:rPr lang="en-US" sz="4400" dirty="0"/>
              <a:t>. The borders of L4 are bracketed by the dashed black lines and are based on measured depth from the surface. The downward arrow in the primary column line profile indicates activity invading L2/3, and the upward arrow indicates activity invading L5. The up-state travels as a wave with a single front to the adjacent column. </a:t>
            </a:r>
            <a:r>
              <a:rPr lang="en-US" sz="4400" b="1" i="1" dirty="0"/>
              <a:t>A2</a:t>
            </a:r>
            <a:r>
              <a:rPr lang="en-US" sz="4400" dirty="0"/>
              <a:t>, ROIs through the primary (top) and adjacent (bottom) columns. The black dashed line indicates the baseline, and the red dashed line indicates 2 SDs above baseline noise. The time to 2 SDs above baseline noise is indicated with colored dots for each ROI. The placement of line profiles and ROIs is shown over a </a:t>
            </a:r>
            <a:r>
              <a:rPr lang="en-US" sz="4400" dirty="0" err="1"/>
              <a:t>grayscale</a:t>
            </a:r>
            <a:r>
              <a:rPr lang="en-US" sz="4400" dirty="0"/>
              <a:t> reference image. Time of VB stimulation is marked by the dashed orange lines in all. </a:t>
            </a:r>
            <a:r>
              <a:rPr lang="en-US" sz="4400" b="1" i="1" dirty="0"/>
              <a:t>B</a:t>
            </a:r>
            <a:r>
              <a:rPr lang="en-US" sz="4400" dirty="0"/>
              <a:t>, Examples from two additional slices of up-state initiation in a primary column. ROIs were taken perpendicular to the surface of the slice as in part </a:t>
            </a:r>
            <a:r>
              <a:rPr lang="en-US" sz="4400" b="1" i="1" dirty="0"/>
              <a:t>A</a:t>
            </a:r>
            <a:r>
              <a:rPr lang="en-US" sz="4400" dirty="0"/>
              <a:t>, here centered on the site of the intracellular recording. A L2/3 cell was recorded in the top example, and a L5 cell was recorded in the bottom example. An expansion of the initial part of the response is provided at right. The time to 2 SDs above baseline noise is indicated with dots for each ROI. Note in both cases that a L4 3 L2/3 3 L5 order of activation of the primary column is apparent. Also note agreement of intracellular and VSD recordings. ROIs are from averages of multiple trials, while the intracellular recording is a representative single trial. </a:t>
            </a:r>
            <a:r>
              <a:rPr lang="en-US" sz="4400" b="1" i="1" dirty="0"/>
              <a:t>C</a:t>
            </a:r>
            <a:r>
              <a:rPr lang="en-US" sz="4400" dirty="0"/>
              <a:t>, Quantification of the order of activation of signals from ROIs representing cortical layers for a population of slices (</a:t>
            </a:r>
            <a:r>
              <a:rPr lang="en-US" sz="4400" i="1" dirty="0"/>
              <a:t>n </a:t>
            </a:r>
            <a:r>
              <a:rPr lang="en-US" sz="4400" dirty="0"/>
              <a:t>􏰅 18). The </a:t>
            </a:r>
            <a:r>
              <a:rPr lang="en-US" sz="4400" i="1" dirty="0"/>
              <a:t>y</a:t>
            </a:r>
            <a:r>
              <a:rPr lang="en-US" sz="4400" dirty="0"/>
              <a:t>-axis represents the time from VB stimulation to </a:t>
            </a:r>
            <a:r>
              <a:rPr lang="en-US" sz="4400" i="1" dirty="0" err="1"/>
              <a:t>dF</a:t>
            </a:r>
            <a:r>
              <a:rPr lang="en-US" sz="4400" dirty="0"/>
              <a:t>/</a:t>
            </a:r>
            <a:r>
              <a:rPr lang="en-US" sz="4400" i="1" dirty="0"/>
              <a:t>F </a:t>
            </a:r>
            <a:r>
              <a:rPr lang="en-US" sz="4400" dirty="0"/>
              <a:t>signal crossing a threshold above baseline noise (2 SDs for initial response or 5 SDs for an up-state in progress), normalized to the time measured in L2/3. Individual trials are shown in gray, and the mean 􏰆 SD, in black. *</a:t>
            </a:r>
            <a:r>
              <a:rPr lang="en-US" sz="4400" i="1" dirty="0"/>
              <a:t>p </a:t>
            </a:r>
            <a:r>
              <a:rPr lang="en-US" sz="4400" dirty="0"/>
              <a:t>􏰀 0.05, Student’s </a:t>
            </a:r>
            <a:r>
              <a:rPr lang="en-US" sz="4400" i="1" dirty="0"/>
              <a:t>t </a:t>
            </a:r>
            <a:r>
              <a:rPr lang="en-US" sz="4400" dirty="0"/>
              <a:t>test for difference from 0. Values are provided in text. </a:t>
            </a:r>
          </a:p>
          <a:p>
            <a:endParaRPr lang="en-US" dirty="0"/>
          </a:p>
        </p:txBody>
      </p:sp>
      <p:sp>
        <p:nvSpPr>
          <p:cNvPr id="3" name="TextBox 2"/>
          <p:cNvSpPr txBox="1"/>
          <p:nvPr/>
        </p:nvSpPr>
        <p:spPr>
          <a:xfrm>
            <a:off x="6120097" y="6254150"/>
            <a:ext cx="2566703" cy="369332"/>
          </a:xfrm>
          <a:prstGeom prst="rect">
            <a:avLst/>
          </a:prstGeom>
          <a:noFill/>
        </p:spPr>
        <p:txBody>
          <a:bodyPr wrap="none" rtlCol="0">
            <a:spAutoFit/>
          </a:bodyPr>
          <a:lstStyle/>
          <a:p>
            <a:r>
              <a:rPr lang="en-US" dirty="0" smtClean="0"/>
              <a:t>From WesterContreras12</a:t>
            </a:r>
            <a:endParaRPr lang="en-US" dirty="0"/>
          </a:p>
        </p:txBody>
      </p:sp>
    </p:spTree>
    <p:extLst>
      <p:ext uri="{BB962C8B-B14F-4D97-AF65-F5344CB8AC3E}">
        <p14:creationId xmlns:p14="http://schemas.microsoft.com/office/powerpoint/2010/main" val="22913284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smtClean="0"/>
              <a:t>Hello </a:t>
            </a:r>
            <a:r>
              <a:rPr lang="en-US" sz="3600" dirty="0" err="1" smtClean="0"/>
              <a:t>BlicketWorld</a:t>
            </a:r>
            <a:r>
              <a:rPr lang="en-US" sz="3600" dirty="0" smtClean="0"/>
              <a:t>!</a:t>
            </a:r>
            <a:endParaRPr lang="en-US" sz="3600" dirty="0"/>
          </a:p>
        </p:txBody>
      </p:sp>
      <p:sp>
        <p:nvSpPr>
          <p:cNvPr id="3" name="Content Placeholder 2"/>
          <p:cNvSpPr>
            <a:spLocks noGrp="1"/>
          </p:cNvSpPr>
          <p:nvPr>
            <p:ph idx="1"/>
          </p:nvPr>
        </p:nvSpPr>
        <p:spPr/>
        <p:txBody>
          <a:bodyPr>
            <a:normAutofit fontScale="40000" lnSpcReduction="20000"/>
          </a:bodyPr>
          <a:lstStyle/>
          <a:p>
            <a:pPr marL="0" indent="0" algn="ctr">
              <a:buNone/>
            </a:pPr>
            <a:r>
              <a:rPr lang="en-US" b="1" i="1" u="sng" dirty="0" smtClean="0"/>
              <a:t>Meet the Players</a:t>
            </a:r>
            <a:endParaRPr lang="en-US" b="1" i="1" u="sng" dirty="0"/>
          </a:p>
          <a:p>
            <a:endParaRPr lang="en-US" dirty="0"/>
          </a:p>
          <a:p>
            <a:r>
              <a:rPr lang="en-US" dirty="0"/>
              <a:t>Objects (3 classes):</a:t>
            </a:r>
          </a:p>
          <a:p>
            <a:endParaRPr lang="en-US" dirty="0"/>
          </a:p>
          <a:p>
            <a:r>
              <a:rPr lang="en-US" dirty="0"/>
              <a:t>Boxes (2) one a </a:t>
            </a:r>
            <a:r>
              <a:rPr lang="en-US" dirty="0" err="1"/>
              <a:t>blicket</a:t>
            </a:r>
            <a:r>
              <a:rPr lang="en-US" dirty="0"/>
              <a:t> detector, the other not</a:t>
            </a:r>
          </a:p>
          <a:p>
            <a:endParaRPr lang="en-US" dirty="0"/>
          </a:p>
          <a:p>
            <a:r>
              <a:rPr lang="en-US" dirty="0"/>
              <a:t>Lights (3): green = </a:t>
            </a:r>
            <a:r>
              <a:rPr lang="en-US" dirty="0" err="1"/>
              <a:t>blicket</a:t>
            </a:r>
            <a:r>
              <a:rPr lang="en-US" dirty="0"/>
              <a:t> present in the immediate vicinity</a:t>
            </a:r>
          </a:p>
          <a:p>
            <a:r>
              <a:rPr lang="en-US" dirty="0"/>
              <a:t>       	    yellow = could be a </a:t>
            </a:r>
            <a:r>
              <a:rPr lang="en-US" dirty="0" err="1"/>
              <a:t>blicket</a:t>
            </a:r>
            <a:endParaRPr lang="en-US" dirty="0"/>
          </a:p>
          <a:p>
            <a:r>
              <a:rPr lang="en-US" dirty="0"/>
              <a:t>	    red = no </a:t>
            </a:r>
            <a:r>
              <a:rPr lang="en-US" dirty="0" err="1"/>
              <a:t>blickets</a:t>
            </a:r>
            <a:r>
              <a:rPr lang="en-US" dirty="0"/>
              <a:t> around</a:t>
            </a:r>
          </a:p>
          <a:p>
            <a:endParaRPr lang="en-US" dirty="0"/>
          </a:p>
          <a:p>
            <a:r>
              <a:rPr lang="en-US" dirty="0"/>
              <a:t>Potential </a:t>
            </a:r>
            <a:r>
              <a:rPr lang="en-US" dirty="0" err="1"/>
              <a:t>blickets</a:t>
            </a:r>
            <a:r>
              <a:rPr lang="en-US" dirty="0"/>
              <a:t> (many; 20? 50? 100?): </a:t>
            </a:r>
          </a:p>
          <a:p>
            <a:endParaRPr lang="en-US" dirty="0"/>
          </a:p>
          <a:p>
            <a:r>
              <a:rPr lang="en-US" dirty="0"/>
              <a:t>	  * vary proportion that are </a:t>
            </a:r>
            <a:r>
              <a:rPr lang="en-US" dirty="0" err="1"/>
              <a:t>blickets</a:t>
            </a:r>
            <a:endParaRPr lang="en-US" dirty="0"/>
          </a:p>
          <a:p>
            <a:r>
              <a:rPr lang="en-US" dirty="0"/>
              <a:t>	  * vary train/test partitioning</a:t>
            </a:r>
          </a:p>
          <a:p>
            <a:r>
              <a:rPr lang="en-US" dirty="0"/>
              <a:t>	  * (advanced) add features for </a:t>
            </a:r>
            <a:r>
              <a:rPr lang="en-US" dirty="0" err="1"/>
              <a:t>obj</a:t>
            </a:r>
            <a:r>
              <a:rPr lang="en-US" dirty="0"/>
              <a:t> recognition</a:t>
            </a:r>
          </a:p>
          <a:p>
            <a:r>
              <a:rPr lang="en-US" dirty="0"/>
              <a:t>	    :* features object behaviors ("activity recognition")</a:t>
            </a:r>
          </a:p>
          <a:p>
            <a:endParaRPr lang="en-US" dirty="0"/>
          </a:p>
          <a:p>
            <a:endParaRPr lang="en-US" dirty="0"/>
          </a:p>
          <a:p>
            <a:r>
              <a:rPr lang="en-US" dirty="0"/>
              <a:t>Relations (4?):</a:t>
            </a:r>
          </a:p>
          <a:p>
            <a:r>
              <a:rPr lang="en-US" dirty="0"/>
              <a:t>	  * before (after)</a:t>
            </a:r>
          </a:p>
          <a:p>
            <a:r>
              <a:rPr lang="en-US" dirty="0"/>
              <a:t>	    :* subcategorize for long, short intervals?</a:t>
            </a:r>
          </a:p>
          <a:p>
            <a:r>
              <a:rPr lang="en-US" dirty="0"/>
              <a:t>	  * above (below)</a:t>
            </a:r>
          </a:p>
          <a:p>
            <a:r>
              <a:rPr lang="en-US" dirty="0"/>
              <a:t>	  * contiguous, i.e., "touching" (vs. not)</a:t>
            </a:r>
          </a:p>
          <a:p>
            <a:r>
              <a:rPr lang="en-US" dirty="0"/>
              <a:t>	  * contained in (vs. not)</a:t>
            </a:r>
          </a:p>
          <a:p>
            <a:r>
              <a:rPr lang="en-US" dirty="0"/>
              <a:t>	  * causality (requires both a before relation + a contiguity relation</a:t>
            </a:r>
          </a:p>
        </p:txBody>
      </p:sp>
      <p:sp>
        <p:nvSpPr>
          <p:cNvPr id="4" name="Text Placeholder 3"/>
          <p:cNvSpPr>
            <a:spLocks noGrp="1"/>
          </p:cNvSpPr>
          <p:nvPr>
            <p:ph type="body" sz="half" idx="2"/>
          </p:nvPr>
        </p:nvSpPr>
        <p:spPr/>
        <p:txBody>
          <a:bodyPr>
            <a:normAutofit fontScale="92500" lnSpcReduction="20000"/>
          </a:bodyPr>
          <a:lstStyle/>
          <a:p>
            <a:r>
              <a:rPr lang="en-US" dirty="0" smtClean="0"/>
              <a:t>Cover Story:</a:t>
            </a:r>
          </a:p>
          <a:p>
            <a:endParaRPr lang="en-US" dirty="0"/>
          </a:p>
          <a:p>
            <a:r>
              <a:rPr lang="en-US" dirty="0" smtClean="0"/>
              <a:t>The subject is sat in front of two boxes, one of which is a </a:t>
            </a:r>
            <a:r>
              <a:rPr lang="en-US" dirty="0" err="1" smtClean="0"/>
              <a:t>blicket</a:t>
            </a:r>
            <a:r>
              <a:rPr lang="en-US" dirty="0" smtClean="0"/>
              <a:t> detector. Potential </a:t>
            </a:r>
            <a:r>
              <a:rPr lang="en-US" dirty="0" err="1" smtClean="0"/>
              <a:t>blickets</a:t>
            </a:r>
            <a:r>
              <a:rPr lang="en-US" dirty="0" smtClean="0"/>
              <a:t> are either placed into the box (activates the detector, if relevant), or placed on top (does not activate detector even if the object is a </a:t>
            </a:r>
            <a:r>
              <a:rPr lang="en-US" dirty="0" err="1" smtClean="0"/>
              <a:t>blicket</a:t>
            </a:r>
            <a:r>
              <a:rPr lang="en-US" dirty="0" smtClean="0"/>
              <a:t>. </a:t>
            </a:r>
          </a:p>
          <a:p>
            <a:endParaRPr lang="en-US" dirty="0"/>
          </a:p>
          <a:p>
            <a:r>
              <a:rPr lang="en-US" dirty="0" smtClean="0"/>
              <a:t>If a </a:t>
            </a:r>
            <a:r>
              <a:rPr lang="en-US" dirty="0" err="1" smtClean="0"/>
              <a:t>blicket</a:t>
            </a:r>
            <a:r>
              <a:rPr lang="en-US" dirty="0" smtClean="0"/>
              <a:t> is detected, a green light goes off, else the detector turns on a red light if it was asked to detect.  Could have an advanced case of yellow light for ambiguous, or some other state.</a:t>
            </a:r>
          </a:p>
          <a:p>
            <a:endParaRPr lang="en-US" dirty="0"/>
          </a:p>
          <a:p>
            <a:r>
              <a:rPr lang="en-US" dirty="0" smtClean="0"/>
              <a:t>Subject outputs essentially all possible aspects of </a:t>
            </a:r>
            <a:r>
              <a:rPr lang="en-US" dirty="0" err="1" smtClean="0"/>
              <a:t>BlicketWorld</a:t>
            </a:r>
            <a:r>
              <a:rPr lang="en-US" dirty="0" smtClean="0"/>
              <a:t>, naming objects, categorizing </a:t>
            </a:r>
            <a:r>
              <a:rPr lang="en-US" dirty="0" err="1" smtClean="0"/>
              <a:t>blickets</a:t>
            </a:r>
            <a:r>
              <a:rPr lang="en-US" dirty="0" smtClean="0"/>
              <a:t>, identifying relations between objects, predicting lights going on/off, etc.  A key focus is on “relation recognition” and then using the information in many ways.  And, an important aspect is having a separate “semantic learning” module that uses verbal information (relation labels, etc.)  </a:t>
            </a:r>
            <a:endParaRPr lang="en-US" dirty="0"/>
          </a:p>
        </p:txBody>
      </p:sp>
    </p:spTree>
    <p:extLst>
      <p:ext uri="{BB962C8B-B14F-4D97-AF65-F5344CB8AC3E}">
        <p14:creationId xmlns:p14="http://schemas.microsoft.com/office/powerpoint/2010/main" val="2355382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i="1" dirty="0" smtClean="0"/>
              <a:t>Layer 5a/b:</a:t>
            </a:r>
            <a:endParaRPr lang="en-US" b="1" i="1" dirty="0" smtClean="0"/>
          </a:p>
          <a:p>
            <a:r>
              <a:rPr lang="en-US" b="1" dirty="0" smtClean="0"/>
              <a:t>MannsSakmannBrecht04</a:t>
            </a:r>
          </a:p>
          <a:p>
            <a:r>
              <a:rPr lang="en-US" dirty="0" smtClean="0"/>
              <a:t>SchubertStaigerChoEtal01</a:t>
            </a:r>
          </a:p>
          <a:p>
            <a:r>
              <a:rPr lang="en-US" dirty="0" smtClean="0"/>
              <a:t>SchubertKotterLuhmannEtAl06</a:t>
            </a:r>
          </a:p>
          <a:p>
            <a:r>
              <a:rPr lang="en-US" sz="3900" b="1" dirty="0" smtClean="0">
                <a:solidFill>
                  <a:schemeClr val="accent2"/>
                </a:solidFill>
              </a:rPr>
              <a:t>SchubertKotterStaiger07</a:t>
            </a:r>
          </a:p>
          <a:p>
            <a:r>
              <a:rPr lang="en-US" b="1" dirty="0" smtClean="0"/>
              <a:t>WesterContreras12</a:t>
            </a:r>
          </a:p>
          <a:p>
            <a:pPr marL="0" indent="0">
              <a:buNone/>
            </a:pPr>
            <a:r>
              <a:rPr lang="en-US" i="1" dirty="0" smtClean="0"/>
              <a:t>Layer 6:</a:t>
            </a:r>
          </a:p>
          <a:p>
            <a:r>
              <a:rPr lang="en-US" dirty="0" smtClean="0"/>
              <a:t>MercerWestMorrisEtAl05 (Thomson)</a:t>
            </a:r>
          </a:p>
          <a:p>
            <a:r>
              <a:rPr lang="en-US" dirty="0" smtClean="0"/>
              <a:t>Thomson10</a:t>
            </a:r>
          </a:p>
          <a:p>
            <a:r>
              <a:rPr lang="en-US" b="1" dirty="0" smtClean="0"/>
              <a:t>ZarrinparCalloway06</a:t>
            </a:r>
          </a:p>
        </p:txBody>
      </p:sp>
    </p:spTree>
    <p:extLst>
      <p:ext uri="{BB962C8B-B14F-4D97-AF65-F5344CB8AC3E}">
        <p14:creationId xmlns:p14="http://schemas.microsoft.com/office/powerpoint/2010/main" val="451117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sp>
        <p:nvSpPr>
          <p:cNvPr id="3" name="Content Placeholder 2"/>
          <p:cNvSpPr>
            <a:spLocks noGrp="1"/>
          </p:cNvSpPr>
          <p:nvPr>
            <p:ph idx="1"/>
          </p:nvPr>
        </p:nvSpPr>
        <p:spPr/>
        <p:txBody>
          <a:bodyPr/>
          <a:lstStyle/>
          <a:p>
            <a:r>
              <a:rPr lang="en-US" dirty="0" err="1" smtClean="0"/>
              <a:t>LeabraTI</a:t>
            </a:r>
            <a:r>
              <a:rPr lang="en-US" dirty="0" smtClean="0"/>
              <a:t> needs an SRN mechanism</a:t>
            </a:r>
          </a:p>
          <a:p>
            <a:r>
              <a:rPr lang="en-US" dirty="0" smtClean="0"/>
              <a:t>The canonical cortical microcircuit</a:t>
            </a:r>
            <a:endParaRPr lang="en-US" dirty="0"/>
          </a:p>
        </p:txBody>
      </p:sp>
    </p:spTree>
    <p:extLst>
      <p:ext uri="{BB962C8B-B14F-4D97-AF65-F5344CB8AC3E}">
        <p14:creationId xmlns:p14="http://schemas.microsoft.com/office/powerpoint/2010/main" val="3923683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canonical microcircuit</a:t>
            </a:r>
            <a:endParaRPr lang="en-US" dirty="0"/>
          </a:p>
        </p:txBody>
      </p:sp>
      <p:grpSp>
        <p:nvGrpSpPr>
          <p:cNvPr id="34" name="Group 33"/>
          <p:cNvGrpSpPr/>
          <p:nvPr/>
        </p:nvGrpSpPr>
        <p:grpSpPr>
          <a:xfrm>
            <a:off x="2420285" y="1883549"/>
            <a:ext cx="4323133" cy="3829566"/>
            <a:chOff x="1909442" y="2578100"/>
            <a:chExt cx="4323133" cy="3829566"/>
          </a:xfrm>
        </p:grpSpPr>
        <p:sp>
          <p:nvSpPr>
            <p:cNvPr id="5" name="TextBox 4"/>
            <p:cNvSpPr txBox="1"/>
            <p:nvPr/>
          </p:nvSpPr>
          <p:spPr>
            <a:xfrm>
              <a:off x="2032000" y="3238500"/>
              <a:ext cx="864339" cy="369332"/>
            </a:xfrm>
            <a:prstGeom prst="rect">
              <a:avLst/>
            </a:prstGeom>
            <a:noFill/>
          </p:spPr>
          <p:txBody>
            <a:bodyPr wrap="none" rtlCol="0">
              <a:spAutoFit/>
            </a:bodyPr>
            <a:lstStyle/>
            <a:p>
              <a:r>
                <a:rPr lang="en-US" dirty="0" smtClean="0"/>
                <a:t>Layer 4</a:t>
              </a:r>
              <a:endParaRPr lang="en-US" dirty="0"/>
            </a:p>
          </p:txBody>
        </p:sp>
        <p:sp>
          <p:nvSpPr>
            <p:cNvPr id="6" name="TextBox 5"/>
            <p:cNvSpPr txBox="1"/>
            <p:nvPr/>
          </p:nvSpPr>
          <p:spPr>
            <a:xfrm>
              <a:off x="3352800" y="2578100"/>
              <a:ext cx="1067420" cy="369332"/>
            </a:xfrm>
            <a:prstGeom prst="rect">
              <a:avLst/>
            </a:prstGeom>
            <a:noFill/>
          </p:spPr>
          <p:txBody>
            <a:bodyPr wrap="none" rtlCol="0">
              <a:spAutoFit/>
            </a:bodyPr>
            <a:lstStyle/>
            <a:p>
              <a:r>
                <a:rPr lang="en-US" dirty="0" smtClean="0"/>
                <a:t>Layer 2/3</a:t>
              </a:r>
              <a:endParaRPr lang="en-US" dirty="0"/>
            </a:p>
          </p:txBody>
        </p:sp>
        <p:sp>
          <p:nvSpPr>
            <p:cNvPr id="7" name="TextBox 6"/>
            <p:cNvSpPr txBox="1"/>
            <p:nvPr/>
          </p:nvSpPr>
          <p:spPr>
            <a:xfrm>
              <a:off x="4902200" y="3798332"/>
              <a:ext cx="1330375" cy="369332"/>
            </a:xfrm>
            <a:prstGeom prst="rect">
              <a:avLst/>
            </a:prstGeom>
            <a:noFill/>
          </p:spPr>
          <p:txBody>
            <a:bodyPr wrap="none" rtlCol="0">
              <a:spAutoFit/>
            </a:bodyPr>
            <a:lstStyle/>
            <a:p>
              <a:r>
                <a:rPr lang="en-US" dirty="0" smtClean="0"/>
                <a:t>Layers 5 &amp; 6</a:t>
              </a:r>
              <a:endParaRPr lang="en-US" dirty="0"/>
            </a:p>
          </p:txBody>
        </p:sp>
        <p:sp>
          <p:nvSpPr>
            <p:cNvPr id="8" name="TextBox 7"/>
            <p:cNvSpPr txBox="1"/>
            <p:nvPr/>
          </p:nvSpPr>
          <p:spPr>
            <a:xfrm>
              <a:off x="1909442" y="5008602"/>
              <a:ext cx="1088497" cy="369332"/>
            </a:xfrm>
            <a:prstGeom prst="rect">
              <a:avLst/>
            </a:prstGeom>
            <a:noFill/>
          </p:spPr>
          <p:txBody>
            <a:bodyPr wrap="none" rtlCol="0">
              <a:spAutoFit/>
            </a:bodyPr>
            <a:lstStyle/>
            <a:p>
              <a:r>
                <a:rPr lang="en-US" dirty="0" smtClean="0"/>
                <a:t>Thalamus</a:t>
              </a:r>
              <a:endParaRPr lang="en-US" dirty="0"/>
            </a:p>
          </p:txBody>
        </p:sp>
        <p:sp>
          <p:nvSpPr>
            <p:cNvPr id="9" name="TextBox 8"/>
            <p:cNvSpPr txBox="1"/>
            <p:nvPr/>
          </p:nvSpPr>
          <p:spPr>
            <a:xfrm>
              <a:off x="2224370" y="6038334"/>
              <a:ext cx="391829" cy="369332"/>
            </a:xfrm>
            <a:prstGeom prst="rect">
              <a:avLst/>
            </a:prstGeom>
            <a:noFill/>
          </p:spPr>
          <p:txBody>
            <a:bodyPr wrap="none" rtlCol="0">
              <a:spAutoFit/>
            </a:bodyPr>
            <a:lstStyle/>
            <a:p>
              <a:r>
                <a:rPr lang="en-US" dirty="0" smtClean="0"/>
                <a:t>IN</a:t>
              </a:r>
              <a:endParaRPr lang="en-US" dirty="0"/>
            </a:p>
          </p:txBody>
        </p:sp>
        <p:sp>
          <p:nvSpPr>
            <p:cNvPr id="10" name="TextBox 9"/>
            <p:cNvSpPr txBox="1"/>
            <p:nvPr/>
          </p:nvSpPr>
          <p:spPr>
            <a:xfrm>
              <a:off x="5268343" y="6006068"/>
              <a:ext cx="598090" cy="369332"/>
            </a:xfrm>
            <a:prstGeom prst="rect">
              <a:avLst/>
            </a:prstGeom>
            <a:noFill/>
          </p:spPr>
          <p:txBody>
            <a:bodyPr wrap="none" rtlCol="0">
              <a:spAutoFit/>
            </a:bodyPr>
            <a:lstStyle/>
            <a:p>
              <a:r>
                <a:rPr lang="en-US" dirty="0" smtClean="0"/>
                <a:t>OUT</a:t>
              </a:r>
              <a:endParaRPr lang="en-US" dirty="0"/>
            </a:p>
          </p:txBody>
        </p:sp>
        <p:cxnSp>
          <p:nvCxnSpPr>
            <p:cNvPr id="12" name="Straight Arrow Connector 11"/>
            <p:cNvCxnSpPr>
              <a:stCxn id="8" idx="0"/>
            </p:cNvCxnSpPr>
            <p:nvPr/>
          </p:nvCxnSpPr>
          <p:spPr>
            <a:xfrm flipH="1" flipV="1">
              <a:off x="2451100" y="3798332"/>
              <a:ext cx="2591" cy="12102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endCxn id="7" idx="0"/>
            </p:cNvCxnSpPr>
            <p:nvPr/>
          </p:nvCxnSpPr>
          <p:spPr>
            <a:xfrm>
              <a:off x="4420220" y="2869168"/>
              <a:ext cx="1147168" cy="9291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endCxn id="6" idx="1"/>
            </p:cNvCxnSpPr>
            <p:nvPr/>
          </p:nvCxnSpPr>
          <p:spPr>
            <a:xfrm flipV="1">
              <a:off x="2464170" y="2762766"/>
              <a:ext cx="888630" cy="4757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5567388" y="4167664"/>
              <a:ext cx="0" cy="18384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3187700" y="5207000"/>
              <a:ext cx="237968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9" idx="0"/>
            </p:cNvCxnSpPr>
            <p:nvPr/>
          </p:nvCxnSpPr>
          <p:spPr>
            <a:xfrm flipV="1">
              <a:off x="2420285" y="5486400"/>
              <a:ext cx="0" cy="5519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22276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S.O.C.O</a:t>
            </a:r>
            <a:endParaRPr lang="en-US" dirty="0"/>
          </a:p>
        </p:txBody>
      </p:sp>
      <p:sp>
        <p:nvSpPr>
          <p:cNvPr id="3" name="Content Placeholder 2"/>
          <p:cNvSpPr>
            <a:spLocks noGrp="1"/>
          </p:cNvSpPr>
          <p:nvPr>
            <p:ph idx="1"/>
          </p:nvPr>
        </p:nvSpPr>
        <p:spPr/>
        <p:txBody>
          <a:bodyPr/>
          <a:lstStyle/>
          <a:p>
            <a:r>
              <a:rPr lang="en-US" dirty="0" smtClean="0"/>
              <a:t>“Instead of layer 6, layer 5a may be the best candidate for an SRN-like function for the canonical microcircuit.” </a:t>
            </a:r>
            <a:endParaRPr lang="en-US" dirty="0"/>
          </a:p>
        </p:txBody>
      </p:sp>
    </p:spTree>
    <p:extLst>
      <p:ext uri="{BB962C8B-B14F-4D97-AF65-F5344CB8AC3E}">
        <p14:creationId xmlns:p14="http://schemas.microsoft.com/office/powerpoint/2010/main" val="653551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not layer 6?</a:t>
            </a:r>
            <a:endParaRPr lang="en-US" dirty="0"/>
          </a:p>
        </p:txBody>
      </p:sp>
      <p:sp>
        <p:nvSpPr>
          <p:cNvPr id="3" name="Content Placeholder 2"/>
          <p:cNvSpPr>
            <a:spLocks noGrp="1"/>
          </p:cNvSpPr>
          <p:nvPr>
            <p:ph idx="1"/>
          </p:nvPr>
        </p:nvSpPr>
        <p:spPr/>
        <p:txBody>
          <a:bodyPr/>
          <a:lstStyle/>
          <a:p>
            <a:pPr marL="0" indent="0">
              <a:buNone/>
            </a:pPr>
            <a:r>
              <a:rPr lang="en-US" dirty="0" smtClean="0"/>
              <a:t>Which answer do we want?</a:t>
            </a:r>
          </a:p>
          <a:p>
            <a:pPr marL="0" indent="0">
              <a:buNone/>
            </a:pPr>
            <a:endParaRPr lang="en-US" dirty="0"/>
          </a:p>
          <a:p>
            <a:pPr marL="0" indent="0">
              <a:buNone/>
            </a:pPr>
            <a:r>
              <a:rPr lang="en-US" dirty="0" smtClean="0"/>
              <a:t>	</a:t>
            </a:r>
            <a:r>
              <a:rPr lang="en-US" dirty="0"/>
              <a:t>	</a:t>
            </a:r>
            <a:r>
              <a:rPr lang="en-US" dirty="0" smtClean="0"/>
              <a:t>				Short? </a:t>
            </a:r>
          </a:p>
          <a:p>
            <a:pPr marL="0" indent="0">
              <a:buNone/>
            </a:pPr>
            <a:r>
              <a:rPr lang="en-US" dirty="0" smtClean="0"/>
              <a:t>								</a:t>
            </a:r>
          </a:p>
          <a:p>
            <a:pPr marL="0" indent="0">
              <a:buNone/>
            </a:pPr>
            <a:r>
              <a:rPr lang="en-US" dirty="0"/>
              <a:t>	</a:t>
            </a:r>
            <a:r>
              <a:rPr lang="en-US" dirty="0" smtClean="0"/>
              <a:t>								Or long?</a:t>
            </a:r>
          </a:p>
        </p:txBody>
      </p:sp>
    </p:spTree>
    <p:extLst>
      <p:ext uri="{BB962C8B-B14F-4D97-AF65-F5344CB8AC3E}">
        <p14:creationId xmlns:p14="http://schemas.microsoft.com/office/powerpoint/2010/main" val="1613010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Not 6…</a:t>
            </a:r>
            <a:endParaRPr lang="en-US" sz="3600" dirty="0"/>
          </a:p>
        </p:txBody>
      </p:sp>
      <p:pic>
        <p:nvPicPr>
          <p:cNvPr id="4" name="Content Placeholder 3" descr="fig_ZarrinparCallaway06_Fig2.png"/>
          <p:cNvPicPr>
            <a:picLocks noGrp="1" noChangeAspect="1"/>
          </p:cNvPicPr>
          <p:nvPr>
            <p:ph idx="1"/>
          </p:nvPr>
        </p:nvPicPr>
        <p:blipFill>
          <a:blip r:embed="rId2">
            <a:extLst>
              <a:ext uri="{28A0092B-C50C-407E-A947-70E740481C1C}">
                <a14:useLocalDpi xmlns:a14="http://schemas.microsoft.com/office/drawing/2010/main" val="0"/>
              </a:ext>
            </a:extLst>
          </a:blip>
          <a:srcRect t="3108" b="3108"/>
          <a:stretch>
            <a:fillRect/>
          </a:stretch>
        </p:blipFill>
        <p:spPr/>
      </p:pic>
      <p:sp>
        <p:nvSpPr>
          <p:cNvPr id="5" name="Text Placeholder 4"/>
          <p:cNvSpPr>
            <a:spLocks noGrp="1"/>
          </p:cNvSpPr>
          <p:nvPr>
            <p:ph type="body" sz="half" idx="2"/>
          </p:nvPr>
        </p:nvSpPr>
        <p:spPr/>
        <p:txBody>
          <a:bodyPr>
            <a:normAutofit fontScale="85000" lnSpcReduction="20000"/>
          </a:bodyPr>
          <a:lstStyle/>
          <a:p>
            <a:r>
              <a:rPr lang="en-US" sz="2000" dirty="0" smtClean="0"/>
              <a:t>Six (7?) subtypes:</a:t>
            </a:r>
          </a:p>
          <a:p>
            <a:pPr marL="285750" indent="-285750">
              <a:buFont typeface="Arial"/>
              <a:buChar char="•"/>
            </a:pPr>
            <a:r>
              <a:rPr lang="en-US" sz="2200" dirty="0" smtClean="0"/>
              <a:t>One </a:t>
            </a:r>
            <a:r>
              <a:rPr lang="en-US" sz="2200" dirty="0" err="1" smtClean="0"/>
              <a:t>inhbitory</a:t>
            </a:r>
            <a:r>
              <a:rPr lang="en-US" sz="2200" dirty="0" smtClean="0"/>
              <a:t> interneuron (A)</a:t>
            </a:r>
          </a:p>
          <a:p>
            <a:pPr marL="285750" indent="-285750">
              <a:buFont typeface="Arial"/>
              <a:buChar char="•"/>
            </a:pPr>
            <a:r>
              <a:rPr lang="en-US" sz="2200" dirty="0" smtClean="0"/>
              <a:t>Two </a:t>
            </a:r>
            <a:r>
              <a:rPr lang="en-US" sz="2200" dirty="0" err="1" smtClean="0"/>
              <a:t>corticothalamic</a:t>
            </a:r>
            <a:r>
              <a:rPr lang="en-US" sz="2200" dirty="0" smtClean="0"/>
              <a:t> (D,E)</a:t>
            </a:r>
          </a:p>
          <a:p>
            <a:pPr marL="285750" indent="-285750">
              <a:buFont typeface="Arial"/>
              <a:buChar char="•"/>
            </a:pPr>
            <a:r>
              <a:rPr lang="en-US" sz="2200" dirty="0" smtClean="0"/>
              <a:t>Three </a:t>
            </a:r>
            <a:r>
              <a:rPr lang="en-US" sz="2200" dirty="0" err="1" smtClean="0"/>
              <a:t>corticocortical</a:t>
            </a:r>
            <a:r>
              <a:rPr lang="en-US" sz="2200" dirty="0" smtClean="0"/>
              <a:t> (B,C,F)</a:t>
            </a:r>
          </a:p>
          <a:p>
            <a:pPr marL="285750" indent="-285750">
              <a:buFont typeface="Arial"/>
              <a:buChar char="•"/>
            </a:pPr>
            <a:r>
              <a:rPr lang="en-US" sz="2200" dirty="0" smtClean="0"/>
              <a:t>One </a:t>
            </a:r>
            <a:r>
              <a:rPr lang="en-US" sz="2200" dirty="0" err="1" smtClean="0"/>
              <a:t>claustrum</a:t>
            </a:r>
            <a:r>
              <a:rPr lang="en-US" sz="2200" dirty="0" smtClean="0"/>
              <a:t>-projecting (not shown; Thomson10)</a:t>
            </a:r>
          </a:p>
          <a:p>
            <a:pPr marL="285750" indent="-285750">
              <a:buFont typeface="Arial"/>
              <a:buChar char="•"/>
            </a:pPr>
            <a:endParaRPr lang="en-US" dirty="0" smtClean="0"/>
          </a:p>
          <a:p>
            <a:pPr marL="285750" indent="-285750">
              <a:buFont typeface="Arial"/>
              <a:buChar char="•"/>
            </a:pPr>
            <a:endParaRPr lang="en-US" dirty="0"/>
          </a:p>
          <a:p>
            <a:pPr marL="285750" indent="-285750">
              <a:buFont typeface="Arial"/>
              <a:buChar char="•"/>
            </a:pPr>
            <a:endParaRPr lang="en-US" dirty="0" smtClean="0"/>
          </a:p>
          <a:p>
            <a:pPr marL="285750" indent="-285750">
              <a:buFont typeface="Arial"/>
              <a:buChar char="•"/>
            </a:pPr>
            <a:endParaRPr lang="en-US" dirty="0"/>
          </a:p>
          <a:p>
            <a:pPr marL="285750" indent="-285750">
              <a:buFont typeface="Arial"/>
              <a:buChar char="•"/>
            </a:pPr>
            <a:endParaRPr lang="en-US" dirty="0" smtClean="0"/>
          </a:p>
          <a:p>
            <a:pPr marL="285750" indent="-285750">
              <a:buFont typeface="Arial"/>
              <a:buChar char="•"/>
            </a:pPr>
            <a:endParaRPr lang="en-US" dirty="0"/>
          </a:p>
          <a:p>
            <a:pPr marL="285750" indent="-285750">
              <a:buFont typeface="Arial"/>
              <a:buChar char="•"/>
            </a:pPr>
            <a:endParaRPr lang="en-US" dirty="0" smtClean="0"/>
          </a:p>
          <a:p>
            <a:pPr marL="285750" indent="-285750">
              <a:buFont typeface="Arial"/>
              <a:buChar char="•"/>
            </a:pPr>
            <a:endParaRPr lang="en-US" dirty="0"/>
          </a:p>
          <a:p>
            <a:pPr marL="285750" indent="-285750">
              <a:buFont typeface="Arial"/>
              <a:buChar char="•"/>
            </a:pPr>
            <a:endParaRPr lang="en-US" dirty="0" smtClean="0"/>
          </a:p>
          <a:p>
            <a:pPr marL="285750" indent="-285750">
              <a:buFont typeface="Arial"/>
              <a:buChar char="•"/>
            </a:pPr>
            <a:endParaRPr lang="en-US" dirty="0"/>
          </a:p>
          <a:p>
            <a:pPr marL="285750" indent="-285750">
              <a:buFont typeface="Arial"/>
              <a:buChar char="•"/>
            </a:pPr>
            <a:endParaRPr lang="en-US" dirty="0" smtClean="0"/>
          </a:p>
          <a:p>
            <a:pPr marL="285750" indent="-285750">
              <a:buFont typeface="Arial"/>
              <a:buChar char="•"/>
            </a:pPr>
            <a:endParaRPr lang="en-US" dirty="0"/>
          </a:p>
          <a:p>
            <a:pPr algn="r"/>
            <a:r>
              <a:rPr lang="en-US" sz="1600" dirty="0" smtClean="0"/>
              <a:t>From ZarrinparCalloway06</a:t>
            </a:r>
          </a:p>
        </p:txBody>
      </p:sp>
    </p:spTree>
    <p:extLst>
      <p:ext uri="{BB962C8B-B14F-4D97-AF65-F5344CB8AC3E}">
        <p14:creationId xmlns:p14="http://schemas.microsoft.com/office/powerpoint/2010/main" val="1268616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Not 6…</a:t>
            </a:r>
            <a:endParaRPr lang="en-US" sz="3600" dirty="0"/>
          </a:p>
        </p:txBody>
      </p:sp>
      <p:pic>
        <p:nvPicPr>
          <p:cNvPr id="5" name="Content Placeholder 4" descr="fig_ZarrinparCallaway06_Tab2.png"/>
          <p:cNvPicPr>
            <a:picLocks noGrp="1" noChangeAspect="1"/>
          </p:cNvPicPr>
          <p:nvPr>
            <p:ph idx="1"/>
          </p:nvPr>
        </p:nvPicPr>
        <p:blipFill rotWithShape="1">
          <a:blip r:embed="rId2">
            <a:extLst>
              <a:ext uri="{28A0092B-C50C-407E-A947-70E740481C1C}">
                <a14:useLocalDpi xmlns:a14="http://schemas.microsoft.com/office/drawing/2010/main" val="0"/>
              </a:ext>
            </a:extLst>
          </a:blip>
          <a:srcRect l="-22917" r="-29546"/>
          <a:stretch/>
        </p:blipFill>
        <p:spPr>
          <a:xfrm>
            <a:off x="3575050" y="114300"/>
            <a:ext cx="5111750" cy="6540500"/>
          </a:xfrm>
        </p:spPr>
      </p:pic>
      <p:sp>
        <p:nvSpPr>
          <p:cNvPr id="4" name="Text Placeholder 3"/>
          <p:cNvSpPr>
            <a:spLocks noGrp="1"/>
          </p:cNvSpPr>
          <p:nvPr>
            <p:ph type="body" sz="half" idx="2"/>
          </p:nvPr>
        </p:nvSpPr>
        <p:spPr>
          <a:xfrm>
            <a:off x="457200" y="1435100"/>
            <a:ext cx="3632200" cy="5219700"/>
          </a:xfrm>
        </p:spPr>
        <p:txBody>
          <a:bodyPr/>
          <a:lstStyle/>
          <a:p>
            <a:pPr marL="285750" indent="-285750">
              <a:buFont typeface="Arial"/>
              <a:buChar char="•"/>
            </a:pPr>
            <a:r>
              <a:rPr lang="en-US" dirty="0" smtClean="0"/>
              <a:t>~75% of </a:t>
            </a:r>
            <a:r>
              <a:rPr lang="en-US" dirty="0" err="1" smtClean="0"/>
              <a:t>pyramidals</a:t>
            </a:r>
            <a:r>
              <a:rPr lang="en-US" dirty="0" smtClean="0"/>
              <a:t> are “typical” </a:t>
            </a:r>
            <a:r>
              <a:rPr lang="en-US" dirty="0" err="1" smtClean="0"/>
              <a:t>corticothalamic</a:t>
            </a:r>
            <a:endParaRPr lang="en-US" dirty="0" smtClean="0"/>
          </a:p>
          <a:p>
            <a:pPr marL="285750" indent="-285750">
              <a:buFont typeface="Arial"/>
              <a:buChar char="•"/>
            </a:pPr>
            <a:r>
              <a:rPr lang="en-US" dirty="0" smtClean="0"/>
              <a:t>~13.5% “atypical” </a:t>
            </a:r>
            <a:r>
              <a:rPr lang="en-US" dirty="0" err="1" smtClean="0"/>
              <a:t>corticothalamic</a:t>
            </a:r>
            <a:endParaRPr lang="en-US" dirty="0" smtClean="0"/>
          </a:p>
          <a:p>
            <a:pPr marL="285750" indent="-285750">
              <a:buFont typeface="Arial"/>
              <a:buChar char="•"/>
            </a:pPr>
            <a:r>
              <a:rPr lang="en-US" dirty="0" smtClean="0"/>
              <a:t>~11.5% </a:t>
            </a:r>
            <a:r>
              <a:rPr lang="en-US" dirty="0" err="1" smtClean="0"/>
              <a:t>corticocortical</a:t>
            </a:r>
            <a:endParaRPr lang="en-US" dirty="0" smtClean="0"/>
          </a:p>
          <a:p>
            <a:pPr marL="285750" indent="-285750">
              <a:buFont typeface="Arial"/>
              <a:buChar char="•"/>
            </a:pPr>
            <a:endParaRPr lang="en-US" dirty="0"/>
          </a:p>
          <a:p>
            <a:pPr marL="285750" indent="-285750">
              <a:buFont typeface="Arial"/>
              <a:buChar char="•"/>
            </a:pPr>
            <a:endParaRPr lang="en-US" dirty="0" smtClean="0"/>
          </a:p>
          <a:p>
            <a:pPr marL="285750" indent="-285750">
              <a:buFont typeface="Arial"/>
              <a:buChar char="•"/>
            </a:pPr>
            <a:endParaRPr lang="en-US" dirty="0"/>
          </a:p>
          <a:p>
            <a:pPr marL="285750" indent="-285750">
              <a:buFont typeface="Arial"/>
              <a:buChar char="•"/>
            </a:pPr>
            <a:endParaRPr lang="en-US" dirty="0" smtClean="0"/>
          </a:p>
          <a:p>
            <a:pPr marL="285750" indent="-285750">
              <a:buFont typeface="Arial"/>
              <a:buChar char="•"/>
            </a:pPr>
            <a:endParaRPr lang="en-US" dirty="0"/>
          </a:p>
          <a:p>
            <a:pPr marL="285750" indent="-285750">
              <a:buFont typeface="Arial"/>
              <a:buChar char="•"/>
            </a:pPr>
            <a:endParaRPr lang="en-US" dirty="0" smtClean="0"/>
          </a:p>
          <a:p>
            <a:pPr marL="285750" indent="-285750">
              <a:buFont typeface="Arial"/>
              <a:buChar char="•"/>
            </a:pPr>
            <a:endParaRPr lang="en-US" dirty="0"/>
          </a:p>
          <a:p>
            <a:pPr marL="285750" indent="-285750">
              <a:buFont typeface="Arial"/>
              <a:buChar char="•"/>
            </a:pPr>
            <a:endParaRPr lang="en-US" dirty="0" smtClean="0"/>
          </a:p>
          <a:p>
            <a:pPr marL="285750" indent="-285750">
              <a:buFont typeface="Arial"/>
              <a:buChar char="•"/>
            </a:pPr>
            <a:endParaRPr lang="en-US" dirty="0"/>
          </a:p>
          <a:p>
            <a:pPr marL="285750" indent="-285750">
              <a:buFont typeface="Arial"/>
              <a:buChar char="•"/>
            </a:pPr>
            <a:endParaRPr lang="en-US" dirty="0" smtClean="0"/>
          </a:p>
          <a:p>
            <a:pPr marL="285750" indent="-285750">
              <a:buFont typeface="Arial"/>
              <a:buChar char="•"/>
            </a:pPr>
            <a:endParaRPr lang="en-US" dirty="0" smtClean="0"/>
          </a:p>
          <a:p>
            <a:pPr algn="r"/>
            <a:endParaRPr lang="en-US" dirty="0" smtClean="0"/>
          </a:p>
          <a:p>
            <a:pPr algn="r"/>
            <a:endParaRPr lang="en-US" dirty="0"/>
          </a:p>
          <a:p>
            <a:pPr algn="r"/>
            <a:endParaRPr lang="en-US" dirty="0" smtClean="0"/>
          </a:p>
          <a:p>
            <a:pPr algn="r"/>
            <a:r>
              <a:rPr lang="en-US" dirty="0" smtClean="0"/>
              <a:t>From ZarrinparCalloway06</a:t>
            </a:r>
          </a:p>
          <a:p>
            <a:endParaRPr lang="en-US" dirty="0"/>
          </a:p>
        </p:txBody>
      </p:sp>
    </p:spTree>
    <p:extLst>
      <p:ext uri="{BB962C8B-B14F-4D97-AF65-F5344CB8AC3E}">
        <p14:creationId xmlns:p14="http://schemas.microsoft.com/office/powerpoint/2010/main" val="31953585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662</TotalTime>
  <Words>2230</Words>
  <Application>Microsoft Macintosh PowerPoint</Application>
  <PresentationFormat>On-screen Show (4:3)</PresentationFormat>
  <Paragraphs>237</Paragraphs>
  <Slides>28</Slides>
  <Notes>1</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In Search of an SRN in the Canonical Microcircuit, or… Me just tryin’ to understand…</vt:lpstr>
      <vt:lpstr>Agenda</vt:lpstr>
      <vt:lpstr>References</vt:lpstr>
      <vt:lpstr>Background</vt:lpstr>
      <vt:lpstr>The canonical microcircuit</vt:lpstr>
      <vt:lpstr>S.O.C.O</vt:lpstr>
      <vt:lpstr>Why not layer 6?</vt:lpstr>
      <vt:lpstr>Not 6…</vt:lpstr>
      <vt:lpstr>Not 6…</vt:lpstr>
      <vt:lpstr>Not 6…</vt:lpstr>
      <vt:lpstr>Not 6…</vt:lpstr>
      <vt:lpstr>Maybe 5a?</vt:lpstr>
      <vt:lpstr>Maybe 5a?</vt:lpstr>
      <vt:lpstr>Maybe 5a?</vt:lpstr>
      <vt:lpstr>Maybe 5a?</vt:lpstr>
      <vt:lpstr>Maybe 5a?</vt:lpstr>
      <vt:lpstr>Maybe 5a?</vt:lpstr>
      <vt:lpstr>Maybe 5a?</vt:lpstr>
      <vt:lpstr>Maybe 5a?</vt:lpstr>
      <vt:lpstr>Maybe 5a?</vt:lpstr>
      <vt:lpstr>Maybe 5a?</vt:lpstr>
      <vt:lpstr>Maybe 5a?</vt:lpstr>
      <vt:lpstr>SRN-ized canonical microcircuit</vt:lpstr>
      <vt:lpstr>References</vt:lpstr>
      <vt:lpstr>Discussion/PBWM Wishlist</vt:lpstr>
      <vt:lpstr>FYI…</vt:lpstr>
      <vt:lpstr>FYI…</vt:lpstr>
      <vt:lpstr>Hello BlicketWorld!</vt:lpstr>
    </vt:vector>
  </TitlesOfParts>
  <Company>University of Colorado Boulder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 Search of the SRN in the Canonical Microcircuit</dc:title>
  <dc:creator>Thomas Hazy</dc:creator>
  <cp:lastModifiedBy>Thomas Hazy</cp:lastModifiedBy>
  <cp:revision>68</cp:revision>
  <dcterms:created xsi:type="dcterms:W3CDTF">2013-06-17T19:27:08Z</dcterms:created>
  <dcterms:modified xsi:type="dcterms:W3CDTF">2013-06-20T04:06:35Z</dcterms:modified>
</cp:coreProperties>
</file>